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301" r:id="rId4"/>
    <p:sldId id="264" r:id="rId5"/>
    <p:sldId id="298" r:id="rId6"/>
    <p:sldId id="303" r:id="rId7"/>
    <p:sldId id="299" r:id="rId8"/>
    <p:sldId id="273" r:id="rId9"/>
    <p:sldId id="279" r:id="rId10"/>
    <p:sldId id="304" r:id="rId11"/>
    <p:sldId id="306" r:id="rId12"/>
    <p:sldId id="307" r:id="rId13"/>
    <p:sldId id="308" r:id="rId14"/>
    <p:sldId id="309" r:id="rId15"/>
    <p:sldId id="310" r:id="rId16"/>
    <p:sldId id="311" r:id="rId1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81" d="100"/>
          <a:sy n="81" d="100"/>
        </p:scale>
        <p:origin x="10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E4758-7FC8-425D-A51B-BC7953E4A611}" type="datetimeFigureOut">
              <a:rPr lang="en-CA" smtClean="0"/>
              <a:t>02/11/2014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CF187-DE81-46E1-BF36-D5E13FFDA1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1535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EB67B-87BD-4EDC-9A33-52915EE2FC99}" type="datetimeFigureOut">
              <a:rPr lang="en-CA" smtClean="0"/>
              <a:t>02/11/2014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486F8-6357-4150-9AD0-BE45ED5203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019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E10F1EF-49C3-48D8-84AC-FF428A62E7A6}" type="slidenum">
              <a:rPr lang="en-CA" smtClean="0">
                <a:latin typeface="Calibri" pitchFamily="34" charset="0"/>
              </a:rPr>
              <a:pPr eaLnBrk="1" hangingPunct="1"/>
              <a:t>15</a:t>
            </a:fld>
            <a:endParaRPr lang="en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4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4BDE-9CC6-41E6-A20F-33E106CEA466}" type="datetime1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03FEE-568A-4527-8A1C-88A90B42C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5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FB7D-1D01-4F6F-BF04-694D25A91C28}" type="datetime1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CDD5-8C1E-402C-885F-63312F23D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8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8C274-A35F-4BD9-8EDF-3F671361E472}" type="datetime1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C9064-B7B5-49D8-B444-D998460D5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4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F32A-9A31-48CB-BE0C-84A5166F2DC5}" type="datetime1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CC59-1B9D-472F-B8EC-1F69B25C4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5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282F1-BCD0-4310-8A03-1A95680655D7}" type="datetime1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6DC-BC26-4703-B215-1C9ABD091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4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E471C-04AB-4D3F-80CE-9B651F92AFE6}" type="datetime1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C786-02AC-4797-8FB7-B373DE87D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8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981C7-DE38-46CD-9A30-CE5BAFC8BAC8}" type="datetime1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38E7-E432-493E-BA8B-F15EEAE22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2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363F-28E8-4E38-A68A-59C767366D1E}" type="datetime1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4DBE-C417-46AB-BFE6-EBB243DF9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FEF3-C4E3-4B36-A510-83A710B0AF4B}" type="datetime1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BF553-2F18-4D07-B15B-A00EEAF0F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2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EFF9E-38D3-49DE-BB25-A47ACB6B4E98}" type="datetime1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C121-CACF-444B-9F5E-89081ED5F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1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8C8B-0FF0-4A7D-8BDB-C0951115D947}" type="datetime1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B37B5-925F-4FBB-9B17-B52916575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1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2CB4EC"/>
            </a:gs>
            <a:gs pos="100000">
              <a:srgbClr val="00B0F0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133D004-C899-4622-93FD-D172F3B044AD}" type="datetime1">
              <a:rPr lang="en-US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11/2/2014</a:t>
            </a:fld>
            <a:endParaRPr lang="en-US"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F36C4FE-999D-4B3F-AA3C-5755258DF997}" type="slidenum">
              <a:rPr lang="en-US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743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a typeface="+mj-ea"/>
                <a:cs typeface="+mj-cs"/>
              </a:rPr>
              <a:t>ENERGY IN THE BIOSPHERE</a:t>
            </a:r>
          </a:p>
        </p:txBody>
      </p:sp>
      <p:pic>
        <p:nvPicPr>
          <p:cNvPr id="1030" name="Picture 6" descr="C:\Users\S.Meckelborg\AppData\Local\Microsoft\Windows\Temporary Internet Files\Content.IE5\ZBYY32MS\MC9004316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5717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.Meckelborg\AppData\Local\Microsoft\Windows\Temporary Internet Files\Content.IE5\ZBYY32MS\MC9004316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45457"/>
            <a:ext cx="3881586" cy="388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8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26189" y="118184"/>
            <a:ext cx="9017811" cy="807258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bg1"/>
                </a:solidFill>
                <a:ea typeface="ＭＳ Ｐゴシック" charset="-128"/>
              </a:rPr>
              <a:t>Heat Sink </a:t>
            </a:r>
            <a:endParaRPr lang="en-US" sz="2800" dirty="0" smtClean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71047" y="5589240"/>
            <a:ext cx="9002266" cy="1728192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chemeClr val="bg1"/>
              </a:solidFill>
              <a:ea typeface="ＭＳ Ｐゴシック" charset="-128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  <a:ea typeface="ＭＳ Ｐゴシック" charset="-128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schemeClr val="bg1"/>
              </a:solidFill>
              <a:ea typeface="ＭＳ Ｐゴシック" charset="-128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  <a:ea typeface="ＭＳ Ｐゴシック" charset="-128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  <a:ea typeface="ＭＳ Ｐゴシック" charset="-128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  <a:ea typeface="ＭＳ Ｐゴシック" charset="-128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  <a:ea typeface="ＭＳ Ｐゴシック" charset="-128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  <a:ea typeface="ＭＳ Ｐゴシック" charset="-128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  <a:ea typeface="ＭＳ Ｐゴシック" charset="-128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  <a:ea typeface="ＭＳ Ｐゴシック" charset="-128"/>
            </a:endParaRPr>
          </a:p>
        </p:txBody>
      </p:sp>
      <p:pic>
        <p:nvPicPr>
          <p:cNvPr id="1026" name="Picture 2" descr="https://encrypted-tbn2.gstatic.com/images?q=tbn:ANd9GcRHYciLTmRPgmLdS1Eo9KXhxMRvUCcnRYbIUEaOMJA8Ytf34u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126" y="1403872"/>
            <a:ext cx="3889065" cy="292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4580" y="4611231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A </a:t>
            </a: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good heat sink has a high </a:t>
            </a:r>
            <a:r>
              <a:rPr lang="en-US" sz="2800" b="1" dirty="0">
                <a:solidFill>
                  <a:schemeClr val="bg1"/>
                </a:solidFill>
                <a:ea typeface="ＭＳ Ｐゴシック" charset="-128"/>
              </a:rPr>
              <a:t>Specific Heat Capacity</a:t>
            </a:r>
          </a:p>
          <a:p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	</a:t>
            </a: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= The amount of heat (J) required to raise the                         </a:t>
            </a:r>
          </a:p>
          <a:p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               temperature of 1 g of a substance by  1</a:t>
            </a:r>
            <a:r>
              <a:rPr lang="en-US" sz="2800" dirty="0">
                <a:solidFill>
                  <a:schemeClr val="bg1"/>
                </a:solidFill>
                <a:ea typeface="ＭＳ Ｐゴシック" charset="-128"/>
                <a:sym typeface="Symbol"/>
              </a:rPr>
              <a:t>C</a:t>
            </a: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 	</a:t>
            </a:r>
          </a:p>
          <a:p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         = </a:t>
            </a: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amount of heat it can hold</a:t>
            </a:r>
          </a:p>
          <a:p>
            <a:endParaRPr lang="en-US" sz="2800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580" y="734228"/>
            <a:ext cx="8089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an object that absorbs  energy &amp;  becomes warmer</a:t>
            </a:r>
          </a:p>
        </p:txBody>
      </p:sp>
    </p:spTree>
    <p:extLst>
      <p:ext uri="{BB962C8B-B14F-4D97-AF65-F5344CB8AC3E}">
        <p14:creationId xmlns:p14="http://schemas.microsoft.com/office/powerpoint/2010/main" val="1516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9"/>
          <a:stretch/>
        </p:blipFill>
        <p:spPr bwMode="auto">
          <a:xfrm>
            <a:off x="5499543" y="548680"/>
            <a:ext cx="3612053" cy="49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6732240" cy="6093296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Water </a:t>
            </a: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is a better heat sink than dry </a:t>
            </a: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land </a:t>
            </a:r>
            <a:endParaRPr lang="en-US" sz="2800" dirty="0">
              <a:solidFill>
                <a:schemeClr val="bg1"/>
              </a:solidFill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	= </a:t>
            </a: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can hold a lot of heat</a:t>
            </a: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!</a:t>
            </a:r>
            <a:endParaRPr lang="en-US" sz="2800" dirty="0">
              <a:solidFill>
                <a:schemeClr val="bg1"/>
              </a:solidFill>
              <a:ea typeface="ＭＳ Ｐゴシック" charset="-128"/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Reasons: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  a) solar radiation penetrates water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	 </a:t>
            </a: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= energy is spread through the</a:t>
            </a:r>
          </a:p>
          <a:p>
            <a:pPr marL="0" indent="0" eaLnBrk="1" hangingPunct="1">
              <a:buNone/>
            </a:pPr>
            <a:r>
              <a:rPr lang="en-US" sz="2600" dirty="0">
                <a:solidFill>
                  <a:schemeClr val="bg1"/>
                </a:solidFill>
                <a:ea typeface="ＭＳ Ｐゴシック" charset="-128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        water, not just concentrated on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600" dirty="0">
                <a:solidFill>
                  <a:schemeClr val="bg1"/>
                </a:solidFill>
                <a:ea typeface="ＭＳ Ｐゴシック" charset="-128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        the surface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  b) due to convection currents, 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       water has a high heat capacity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	 </a:t>
            </a: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 = </a:t>
            </a: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dry land heats and cools faster</a:t>
            </a:r>
          </a:p>
          <a:p>
            <a:pPr marL="0" indent="0" eaLnBrk="1" hangingPunct="1">
              <a:buNone/>
            </a:pPr>
            <a:r>
              <a:rPr lang="en-US" sz="2600" dirty="0" err="1" smtClean="0">
                <a:solidFill>
                  <a:schemeClr val="bg1"/>
                </a:solidFill>
                <a:ea typeface="ＭＳ Ｐゴシック" charset="-128"/>
              </a:rPr>
              <a:t>ie</a:t>
            </a: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.) a sandy beach on a hot summer day</a:t>
            </a:r>
          </a:p>
        </p:txBody>
      </p:sp>
    </p:spTree>
    <p:extLst>
      <p:ext uri="{BB962C8B-B14F-4D97-AF65-F5344CB8AC3E}">
        <p14:creationId xmlns:p14="http://schemas.microsoft.com/office/powerpoint/2010/main" val="18701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34961" y="836712"/>
            <a:ext cx="9109039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  <a:ea typeface="ＭＳ Ｐゴシック" pitchFamily="34" charset="-128"/>
              </a:rPr>
              <a:t>Different specific heat capacities of the Earth’s different surfaces (sand, water, forests, </a:t>
            </a:r>
            <a:r>
              <a:rPr lang="en-US" sz="2800" dirty="0" err="1" smtClean="0">
                <a:solidFill>
                  <a:schemeClr val="bg1"/>
                </a:solidFill>
                <a:ea typeface="ＭＳ Ｐゴシック" pitchFamily="34" charset="-128"/>
              </a:rPr>
              <a:t>etc</a:t>
            </a:r>
            <a:r>
              <a:rPr lang="en-US" sz="2800" dirty="0" smtClean="0">
                <a:solidFill>
                  <a:schemeClr val="bg1"/>
                </a:solidFill>
                <a:ea typeface="ＭＳ Ｐゴシック" pitchFamily="34" charset="-128"/>
              </a:rPr>
              <a:t>) affect how much they heat up the air and water around them. 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6500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ea typeface="+mj-ea"/>
              <a:cs typeface="+mj-cs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041" y="2698723"/>
            <a:ext cx="5942877" cy="375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2"/>
          <p:cNvSpPr txBox="1">
            <a:spLocks/>
          </p:cNvSpPr>
          <p:nvPr/>
        </p:nvSpPr>
        <p:spPr bwMode="auto">
          <a:xfrm>
            <a:off x="34961" y="-16799"/>
            <a:ext cx="9109038" cy="1069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"/>
            </a:scene3d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000" b="1" smtClean="0">
                <a:solidFill>
                  <a:schemeClr val="bg1"/>
                </a:solidFill>
              </a:rPr>
              <a:t>EFFECTS OF SPECIFIC HEAT CAPACITY ON THE BIOSPHERE</a:t>
            </a:r>
            <a:endParaRPr lang="en-US" sz="30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88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72065" cy="926976"/>
          </a:xfrm>
        </p:spPr>
        <p:txBody>
          <a:bodyPr/>
          <a:lstStyle/>
          <a:p>
            <a:pPr marL="457200" indent="-457200" algn="l" eaLnBrk="1" hangingPunct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The </a:t>
            </a:r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Earth’s surface color affects how much radiation is absorbed or </a:t>
            </a: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reflected</a:t>
            </a:r>
          </a:p>
        </p:txBody>
      </p:sp>
      <p:pic>
        <p:nvPicPr>
          <p:cNvPr id="5" name="Picture 2" descr="http://www.the-m-factory.com/portfolio/all_images/ill_maps-Albedo-Effect.jpg"/>
          <p:cNvPicPr>
            <a:picLocks noChangeAspect="1" noChangeArrowheads="1"/>
          </p:cNvPicPr>
          <p:nvPr/>
        </p:nvPicPr>
        <p:blipFill>
          <a:blip r:embed="rId2" cstate="print"/>
          <a:srcRect b="4260"/>
          <a:stretch>
            <a:fillRect/>
          </a:stretch>
        </p:blipFill>
        <p:spPr bwMode="auto">
          <a:xfrm>
            <a:off x="295997" y="1268760"/>
            <a:ext cx="8280920" cy="5334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84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84150" y="274638"/>
            <a:ext cx="3451746" cy="576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545" y="481094"/>
            <a:ext cx="931198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Ability of a substance’s surface to reflect solar energy 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Light, shiny colors = high albedo!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eg</a:t>
            </a:r>
            <a:r>
              <a:rPr lang="en-US" sz="2400" dirty="0" smtClean="0">
                <a:solidFill>
                  <a:schemeClr val="bg1"/>
                </a:solidFill>
              </a:rPr>
              <a:t>. Snow</a:t>
            </a:r>
            <a:r>
              <a:rPr lang="en-US" sz="2400" dirty="0">
                <a:solidFill>
                  <a:schemeClr val="bg1"/>
                </a:solidFill>
              </a:rPr>
              <a:t>, ice, clouds &amp;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suspended particles (e.g. volcanic ash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dirty="0"/>
          </a:p>
        </p:txBody>
      </p:sp>
      <p:pic>
        <p:nvPicPr>
          <p:cNvPr id="15367" name="Picture 7" descr="dv028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966"/>
            <a:ext cx="5697711" cy="347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5305270" y="2327753"/>
            <a:ext cx="1512888" cy="936625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 flipV="1">
            <a:off x="3863820" y="2327753"/>
            <a:ext cx="1441450" cy="936625"/>
          </a:xfrm>
          <a:prstGeom prst="line">
            <a:avLst/>
          </a:prstGeom>
          <a:noFill/>
          <a:ln w="1016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extBox 1"/>
          <p:cNvSpPr txBox="1"/>
          <p:nvPr/>
        </p:nvSpPr>
        <p:spPr>
          <a:xfrm>
            <a:off x="12545" y="-2902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Albedo = Reflectivity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44522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CA" sz="2400" dirty="0" smtClean="0">
                <a:solidFill>
                  <a:schemeClr val="bg1"/>
                </a:solidFill>
              </a:rPr>
              <a:t>When light is reflected back to space, it can have a global </a:t>
            </a:r>
            <a:r>
              <a:rPr lang="en-CA" sz="2400" b="1" dirty="0" smtClean="0">
                <a:solidFill>
                  <a:schemeClr val="bg1"/>
                </a:solidFill>
              </a:rPr>
              <a:t>cooling effect</a:t>
            </a:r>
            <a:r>
              <a:rPr lang="en-CA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CA" sz="2400" dirty="0" smtClean="0">
                <a:solidFill>
                  <a:schemeClr val="bg1"/>
                </a:solidFill>
              </a:rPr>
              <a:t>What prevents too much heat being reflected?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</a:t>
            </a:r>
            <a:endParaRPr lang="en-C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3568" y="16737"/>
            <a:ext cx="8229600" cy="747967"/>
          </a:xfrm>
        </p:spPr>
        <p:txBody>
          <a:bodyPr/>
          <a:lstStyle/>
          <a:p>
            <a:pPr eaLnBrk="1" hangingPunct="1"/>
            <a:r>
              <a:rPr lang="en-CA" sz="3600" b="1" dirty="0" smtClean="0">
                <a:solidFill>
                  <a:schemeClr val="bg1"/>
                </a:solidFill>
                <a:ea typeface="ＭＳ Ｐゴシック" pitchFamily="34" charset="-128"/>
              </a:rPr>
              <a:t>The Greenhouse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1008"/>
            <a:ext cx="5724128" cy="2286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  <a:ea typeface="ＭＳ Ｐゴシック" pitchFamily="34" charset="-128"/>
              </a:rPr>
              <a:t>The glass panels of the greenhouse let in light but keep heat from escaping. This causes the greenhouse to heat up, much like the inside of a car parked in sunlight, and keeps the plants warm enough to live in the winter.</a:t>
            </a:r>
            <a:r>
              <a:rPr lang="en-US" sz="3000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sz="3000" dirty="0" smtClean="0">
                <a:solidFill>
                  <a:schemeClr val="bg1"/>
                </a:solidFill>
                <a:ea typeface="ＭＳ Ｐゴシック" pitchFamily="34" charset="-128"/>
              </a:rPr>
            </a:br>
            <a:endParaRPr lang="en-CA" sz="3000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pic>
        <p:nvPicPr>
          <p:cNvPr id="19460" name="Picture 4" descr="http://www.acmecompany.com/stock_thumbnails/13808.greenhouse_effect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331470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2" descr="http://sci-toys.com/gael/greenhouse_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67" b="9459"/>
          <a:stretch>
            <a:fillRect/>
          </a:stretch>
        </p:blipFill>
        <p:spPr bwMode="auto">
          <a:xfrm>
            <a:off x="64622" y="764704"/>
            <a:ext cx="3419943" cy="192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3923928" y="992611"/>
            <a:ext cx="4898876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Most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greenhouses look like a small glass house. Greenhouses are used to grow plants, especially in the winter.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7670" y="2771225"/>
            <a:ext cx="768466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a typeface="ＭＳ Ｐゴシック" pitchFamily="34" charset="-128"/>
              </a:rPr>
              <a:t>Greenhouses work by trapping heat from the sun.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11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84149" y="0"/>
            <a:ext cx="5180013" cy="5905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The Natural Greenhouse Effect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19087" y="479715"/>
            <a:ext cx="882491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Greenhouse </a:t>
            </a:r>
            <a:r>
              <a:rPr lang="en-US" sz="2200" dirty="0" smtClean="0">
                <a:solidFill>
                  <a:schemeClr val="bg1"/>
                </a:solidFill>
              </a:rPr>
              <a:t>gases in </a:t>
            </a:r>
            <a:r>
              <a:rPr lang="en-US" sz="2200" dirty="0">
                <a:solidFill>
                  <a:schemeClr val="bg1"/>
                </a:solidFill>
              </a:rPr>
              <a:t>our atmosphere </a:t>
            </a:r>
            <a:r>
              <a:rPr lang="en-US" sz="2200" b="1" u="sng" dirty="0">
                <a:solidFill>
                  <a:schemeClr val="bg1"/>
                </a:solidFill>
              </a:rPr>
              <a:t>trap</a:t>
            </a:r>
            <a:r>
              <a:rPr lang="en-US" sz="2200" dirty="0">
                <a:solidFill>
                  <a:schemeClr val="bg1"/>
                </a:solidFill>
              </a:rPr>
              <a:t> in heat radiated from earth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573325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Without the greenhouse effect, </a:t>
            </a:r>
            <a:r>
              <a:rPr lang="en-US" sz="2200" dirty="0" smtClean="0">
                <a:solidFill>
                  <a:schemeClr val="bg1"/>
                </a:solidFill>
              </a:rPr>
              <a:t>Earth </a:t>
            </a:r>
            <a:r>
              <a:rPr lang="en-US" sz="2200" dirty="0">
                <a:solidFill>
                  <a:schemeClr val="bg1"/>
                </a:solidFill>
              </a:rPr>
              <a:t>would be covered completely with </a:t>
            </a:r>
            <a:r>
              <a:rPr lang="en-US" sz="2200" dirty="0" smtClean="0">
                <a:solidFill>
                  <a:schemeClr val="bg1"/>
                </a:solidFill>
              </a:rPr>
              <a:t>ice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with a global climate similar to Mars instead of a global average of 15</a:t>
            </a:r>
            <a:r>
              <a:rPr lang="en-US" sz="2200" dirty="0" smtClean="0">
                <a:solidFill>
                  <a:schemeClr val="bg1"/>
                </a:solidFill>
                <a:sym typeface="Symbol"/>
              </a:rPr>
              <a:t>C.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pic>
        <p:nvPicPr>
          <p:cNvPr id="16392" name="Picture 8" descr="ghg_effect_lg_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8"/>
          <a:stretch>
            <a:fillRect/>
          </a:stretch>
        </p:blipFill>
        <p:spPr bwMode="auto">
          <a:xfrm>
            <a:off x="1226854" y="934479"/>
            <a:ext cx="6690292" cy="46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 rot="3660321">
            <a:off x="1845723" y="2031376"/>
            <a:ext cx="1696691" cy="307777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dirty="0">
                <a:solidFill>
                  <a:schemeClr val="bg1"/>
                </a:solidFill>
              </a:rPr>
              <a:t>Visible light and U.V</a:t>
            </a:r>
            <a:r>
              <a:rPr lang="en-US" sz="1400" b="1" i="1" dirty="0" smtClean="0">
                <a:solidFill>
                  <a:schemeClr val="bg1"/>
                </a:solidFill>
              </a:rPr>
              <a:t>.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 rot="5400000">
            <a:off x="4185050" y="3090073"/>
            <a:ext cx="863600" cy="304800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dirty="0">
                <a:solidFill>
                  <a:schemeClr val="bg1"/>
                </a:solidFill>
              </a:rPr>
              <a:t>Infrared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5381667" y="2288145"/>
            <a:ext cx="1295970" cy="1045056"/>
          </a:xfrm>
          <a:prstGeom prst="ellipse">
            <a:avLst/>
          </a:prstGeom>
          <a:solidFill>
            <a:srgbClr val="CC3300">
              <a:alpha val="39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114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63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 animBg="1"/>
      <p:bldP spid="16395" grpId="0" animBg="1"/>
      <p:bldP spid="1639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  <a:ea typeface="+mj-ea"/>
                <a:cs typeface="+mj-cs"/>
              </a:rPr>
              <a:t>How Does </a:t>
            </a:r>
            <a:r>
              <a:rPr lang="en-US" sz="3600" b="1" dirty="0">
                <a:solidFill>
                  <a:schemeClr val="bg1"/>
                </a:solidFill>
                <a:ea typeface="+mj-ea"/>
                <a:cs typeface="+mj-cs"/>
              </a:rPr>
              <a:t>E</a:t>
            </a:r>
            <a:r>
              <a:rPr lang="en-US" sz="3600" b="1" dirty="0" smtClean="0">
                <a:solidFill>
                  <a:schemeClr val="bg1"/>
                </a:solidFill>
                <a:ea typeface="+mj-ea"/>
                <a:cs typeface="+mj-cs"/>
              </a:rPr>
              <a:t>nergy </a:t>
            </a:r>
            <a:r>
              <a:rPr lang="en-US" sz="3600" b="1" dirty="0">
                <a:solidFill>
                  <a:schemeClr val="bg1"/>
                </a:solidFill>
                <a:ea typeface="+mj-ea"/>
                <a:cs typeface="+mj-cs"/>
              </a:rPr>
              <a:t>E</a:t>
            </a:r>
            <a:r>
              <a:rPr lang="en-US" sz="3600" b="1" dirty="0" smtClean="0">
                <a:solidFill>
                  <a:schemeClr val="bg1"/>
                </a:solidFill>
                <a:ea typeface="+mj-ea"/>
                <a:cs typeface="+mj-cs"/>
              </a:rPr>
              <a:t>nter the Biosphere?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707904" y="2276872"/>
            <a:ext cx="5407496" cy="396044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  <a:ea typeface="ＭＳ Ｐゴシック" charset="-128"/>
              </a:rPr>
              <a:t>I</a:t>
            </a:r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s the ultimate energy source on Earth </a:t>
            </a:r>
          </a:p>
          <a:p>
            <a:pPr marL="0" indent="0" eaLnBrk="1" hangingPunct="1">
              <a:buNone/>
            </a:pPr>
            <a:endParaRPr lang="en-US" sz="2800" dirty="0" smtClean="0">
              <a:solidFill>
                <a:schemeClr val="bg1"/>
              </a:solidFill>
              <a:ea typeface="ＭＳ Ｐゴシック" charset="-128"/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ea typeface="ＭＳ Ｐゴシック" charset="-128"/>
              </a:rPr>
              <a:t>Releases electromagnetic radiation (thermal energy) to the earth which is used to power Earth’s climate system and sustain life</a:t>
            </a:r>
          </a:p>
        </p:txBody>
      </p:sp>
      <p:pic>
        <p:nvPicPr>
          <p:cNvPr id="2051" name="Picture 3" descr="C:\Users\S.Meckelborg\AppData\Local\Microsoft\Windows\Temporary Internet Files\Content.IE5\LDFIYAQL\MC9000145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289" y="2154559"/>
            <a:ext cx="3789198" cy="369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133595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a typeface="ＭＳ Ｐゴシック" charset="-128"/>
              </a:rPr>
              <a:t>The Sun!!</a:t>
            </a:r>
          </a:p>
        </p:txBody>
      </p:sp>
    </p:spTree>
    <p:extLst>
      <p:ext uri="{BB962C8B-B14F-4D97-AF65-F5344CB8AC3E}">
        <p14:creationId xmlns:p14="http://schemas.microsoft.com/office/powerpoint/2010/main" val="422739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5" y="-46427"/>
            <a:ext cx="8229600" cy="922114"/>
          </a:xfrm>
        </p:spPr>
        <p:txBody>
          <a:bodyPr rtlCol="0"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Radiation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5790" y="7647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emission of energy as </a:t>
            </a:r>
            <a:r>
              <a:rPr lang="en-US" sz="2800" dirty="0" smtClean="0">
                <a:solidFill>
                  <a:schemeClr val="bg1"/>
                </a:solidFill>
              </a:rPr>
              <a:t>waves.</a:t>
            </a:r>
          </a:p>
        </p:txBody>
      </p:sp>
      <p:pic>
        <p:nvPicPr>
          <p:cNvPr id="5" name="Picture 7" descr="caution-radiation-a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11927"/>
            <a:ext cx="3567753" cy="410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150498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defTabSz="457200" fontAlgn="base">
              <a:spcAft>
                <a:spcPct val="0"/>
              </a:spcAft>
              <a:buFont typeface="Arial" charset="0"/>
              <a:buChar char="•"/>
            </a:pPr>
            <a:r>
              <a:rPr lang="en-CA" sz="2800" dirty="0">
                <a:solidFill>
                  <a:schemeClr val="bg1"/>
                </a:solidFill>
              </a:rPr>
              <a:t>The waves release energy only when they interact with matter</a:t>
            </a:r>
            <a:r>
              <a:rPr lang="en-CA" sz="2800" dirty="0" smtClean="0">
                <a:solidFill>
                  <a:schemeClr val="bg1"/>
                </a:solidFill>
              </a:rPr>
              <a:t>.</a:t>
            </a:r>
          </a:p>
          <a:p>
            <a:pPr defTabSz="457200" fontAlgn="base">
              <a:spcAft>
                <a:spcPct val="0"/>
              </a:spcAft>
            </a:pPr>
            <a:endParaRPr lang="en-CA" sz="2800" dirty="0">
              <a:solidFill>
                <a:schemeClr val="bg1"/>
              </a:solidFill>
            </a:endParaRPr>
          </a:p>
          <a:p>
            <a:pPr marL="342900" lvl="0" indent="-342900" defTabSz="457200" fontAlgn="base">
              <a:spcAft>
                <a:spcPct val="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ea typeface="ＭＳ Ｐゴシック" pitchFamily="-108" charset="-128"/>
              </a:rPr>
              <a:t>As </a:t>
            </a:r>
            <a:r>
              <a:rPr lang="en-US" sz="2800" dirty="0">
                <a:solidFill>
                  <a:prstClr val="black"/>
                </a:solidFill>
                <a:ea typeface="ＭＳ Ｐゴシック" pitchFamily="-108" charset="-128"/>
              </a:rPr>
              <a:t>there are no particles in  outer space (vacuum) it is the only way the sun’s energy can reach the biosphere</a:t>
            </a:r>
          </a:p>
        </p:txBody>
      </p:sp>
    </p:spTree>
    <p:extLst>
      <p:ext uri="{BB962C8B-B14F-4D97-AF65-F5344CB8AC3E}">
        <p14:creationId xmlns:p14="http://schemas.microsoft.com/office/powerpoint/2010/main" val="28623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41796" y="5517232"/>
            <a:ext cx="9144000" cy="1313206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Solar </a:t>
            </a:r>
            <a:r>
              <a:rPr lang="en-US" sz="2800" dirty="0">
                <a:solidFill>
                  <a:schemeClr val="bg1"/>
                </a:solidFill>
              </a:rPr>
              <a:t>radiation consists of many different wavelengths </a:t>
            </a:r>
            <a:r>
              <a:rPr lang="en-US" sz="2800" dirty="0" smtClean="0">
                <a:solidFill>
                  <a:schemeClr val="bg1"/>
                </a:solidFill>
              </a:rPr>
              <a:t>of energy which act differently </a:t>
            </a:r>
            <a:r>
              <a:rPr lang="en-US" sz="2800" dirty="0">
                <a:solidFill>
                  <a:schemeClr val="bg1"/>
                </a:solidFill>
              </a:rPr>
              <a:t>as they enter the atmosphere</a:t>
            </a:r>
            <a:endParaRPr lang="en-CA" sz="2800" dirty="0"/>
          </a:p>
          <a:p>
            <a:pPr eaLnBrk="1" hangingPunct="1">
              <a:spcBef>
                <a:spcPts val="0"/>
              </a:spcBef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endParaRPr lang="en-CA" sz="2800" dirty="0" smtClean="0">
              <a:solidFill>
                <a:schemeClr val="bg1"/>
              </a:solidFill>
            </a:endParaRPr>
          </a:p>
          <a:p>
            <a:pPr eaLnBrk="1" hangingPunct="1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54935" y="260350"/>
            <a:ext cx="8989066" cy="72037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125320" cy="3811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" y="116632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Radiant energy can be reflected or absorbed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Any substance at a higher temperature than it surroundings will release radiant energy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0652" y="0"/>
            <a:ext cx="8229600" cy="692696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Incoming and Outgoing Radiation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  <a:ea typeface="ＭＳ Ｐゴシック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805" y="692696"/>
            <a:ext cx="5383604" cy="360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07504" y="4297841"/>
            <a:ext cx="90364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As the Earth absorbs the energy, the surface gains thermal energy and its temperature </a:t>
            </a:r>
            <a:r>
              <a:rPr lang="en-US" sz="2800" dirty="0" smtClean="0">
                <a:solidFill>
                  <a:schemeClr val="bg1"/>
                </a:solidFill>
              </a:rPr>
              <a:t>rises.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warm surface then releases energy back out </a:t>
            </a:r>
            <a:r>
              <a:rPr lang="en-US" sz="2800" dirty="0" smtClean="0">
                <a:solidFill>
                  <a:schemeClr val="bg1"/>
                </a:solidFill>
              </a:rPr>
              <a:t>through </a:t>
            </a:r>
            <a:r>
              <a:rPr lang="en-US" sz="2800" dirty="0">
                <a:solidFill>
                  <a:schemeClr val="bg1"/>
                </a:solidFill>
              </a:rPr>
              <a:t>different wave </a:t>
            </a:r>
            <a:r>
              <a:rPr lang="en-US" sz="2800" dirty="0" smtClean="0">
                <a:solidFill>
                  <a:schemeClr val="bg1"/>
                </a:solidFill>
              </a:rPr>
              <a:t>lengths in </a:t>
            </a:r>
            <a:r>
              <a:rPr lang="en-US" sz="2800" dirty="0">
                <a:solidFill>
                  <a:schemeClr val="bg1"/>
                </a:solidFill>
              </a:rPr>
              <a:t>the form of </a:t>
            </a:r>
            <a:r>
              <a:rPr lang="en-US" sz="2800" dirty="0" smtClean="0">
                <a:solidFill>
                  <a:schemeClr val="bg1"/>
                </a:solidFill>
              </a:rPr>
              <a:t>infrared </a:t>
            </a:r>
            <a:r>
              <a:rPr lang="en-US" sz="2800" dirty="0">
                <a:solidFill>
                  <a:schemeClr val="bg1"/>
                </a:solidFill>
              </a:rPr>
              <a:t>radiation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09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7724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Global Energy Balance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1752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Earth maintains an energy temperature balance by radiating as much energy into space as it absorbs from the Sun.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This balance is known as the </a:t>
            </a:r>
            <a:r>
              <a:rPr lang="en-US" sz="2800" b="1" dirty="0" smtClean="0">
                <a:solidFill>
                  <a:schemeClr val="bg1"/>
                </a:solidFill>
              </a:rPr>
              <a:t>radiation budget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793087"/>
            <a:ext cx="8382000" cy="4308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Radiation Budget = Total incoming energy – Total outgoing energy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645024"/>
            <a:ext cx="717528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9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0100" y="260648"/>
            <a:ext cx="92726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bg1"/>
                </a:solidFill>
              </a:rPr>
              <a:t>Of the solar </a:t>
            </a:r>
            <a:r>
              <a:rPr lang="en-US" sz="2700" dirty="0">
                <a:solidFill>
                  <a:schemeClr val="bg1"/>
                </a:solidFill>
              </a:rPr>
              <a:t>e</a:t>
            </a:r>
            <a:r>
              <a:rPr lang="en-US" sz="2700" dirty="0" smtClean="0">
                <a:solidFill>
                  <a:schemeClr val="bg1"/>
                </a:solidFill>
              </a:rPr>
              <a:t>nergy entering the Biosphere:</a:t>
            </a:r>
          </a:p>
          <a:p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    - 51% is absorbed by oceans and land</a:t>
            </a:r>
          </a:p>
          <a:p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    - 45% is absorbed, reflected </a:t>
            </a:r>
            <a:r>
              <a:rPr lang="en-US" sz="2700" dirty="0">
                <a:solidFill>
                  <a:schemeClr val="bg1"/>
                </a:solidFill>
              </a:rPr>
              <a:t>&amp;</a:t>
            </a:r>
            <a:r>
              <a:rPr lang="en-US" sz="2700" dirty="0" smtClean="0">
                <a:solidFill>
                  <a:schemeClr val="bg1"/>
                </a:solidFill>
              </a:rPr>
              <a:t> scattered by the  atmosphere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    </a:t>
            </a:r>
          </a:p>
          <a:p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    - 4% is reflected by the Earth’s surface</a:t>
            </a:r>
            <a:endParaRPr lang="en-US" sz="2700" dirty="0">
              <a:solidFill>
                <a:schemeClr val="bg1"/>
              </a:solidFill>
            </a:endParaRPr>
          </a:p>
        </p:txBody>
      </p:sp>
      <p:pic>
        <p:nvPicPr>
          <p:cNvPr id="9" name="Picture 2" descr="http://www.solpass.org/6-8Science/6s/Images/cascad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7416824" cy="423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4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981075"/>
            <a:ext cx="4824412" cy="251993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Conduction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Is the transfer of thermal energy through </a:t>
            </a:r>
            <a:r>
              <a:rPr lang="en-US" sz="2400" b="1" u="sng" dirty="0" smtClean="0">
                <a:solidFill>
                  <a:schemeClr val="bg1"/>
                </a:solidFill>
              </a:rPr>
              <a:t>direct contact </a:t>
            </a:r>
            <a:r>
              <a:rPr lang="en-US" sz="2400" dirty="0" smtClean="0">
                <a:solidFill>
                  <a:schemeClr val="bg1"/>
                </a:solidFill>
              </a:rPr>
              <a:t>between the particles of a substance.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Usually takes place in solids </a:t>
            </a:r>
            <a:r>
              <a:rPr lang="en-CA" sz="2400" dirty="0">
                <a:solidFill>
                  <a:schemeClr val="bg1"/>
                </a:solidFill>
              </a:rPr>
              <a:t>since the molecules in these substances are </a:t>
            </a:r>
            <a:r>
              <a:rPr lang="en-CA" sz="2400" b="1" u="sng" dirty="0">
                <a:solidFill>
                  <a:schemeClr val="bg1"/>
                </a:solidFill>
              </a:rPr>
              <a:t>closer together.</a:t>
            </a:r>
            <a:endParaRPr lang="en-US" sz="2400" b="1" u="sng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800" dirty="0" smtClean="0"/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1766093" y="0"/>
            <a:ext cx="5180013" cy="5905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Conduction and Convection</a:t>
            </a:r>
          </a:p>
        </p:txBody>
      </p:sp>
      <p:pic>
        <p:nvPicPr>
          <p:cNvPr id="6148" name="Picture 6" descr="condu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20"/>
          <a:stretch/>
        </p:blipFill>
        <p:spPr bwMode="auto">
          <a:xfrm>
            <a:off x="0" y="517337"/>
            <a:ext cx="3648075" cy="3055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573016"/>
            <a:ext cx="48600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Convection</a:t>
            </a:r>
            <a:endParaRPr lang="en-US" sz="28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Is the transfer of thermal energy through the </a:t>
            </a:r>
            <a:r>
              <a:rPr lang="en-US" sz="2400" b="1" u="sng" dirty="0">
                <a:solidFill>
                  <a:schemeClr val="bg1"/>
                </a:solidFill>
              </a:rPr>
              <a:t>movement of particles</a:t>
            </a:r>
            <a:r>
              <a:rPr lang="en-US" sz="2400" dirty="0">
                <a:solidFill>
                  <a:schemeClr val="bg1"/>
                </a:solidFill>
              </a:rPr>
              <a:t> from one location to another.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Usually takes place in fluids (</a:t>
            </a:r>
            <a:r>
              <a:rPr lang="en-US" sz="2400" dirty="0" smtClean="0">
                <a:solidFill>
                  <a:schemeClr val="bg1"/>
                </a:solidFill>
              </a:rPr>
              <a:t>liquids) or gases.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Warm particles </a:t>
            </a:r>
            <a:r>
              <a:rPr lang="en-US" sz="2400" b="1" u="sng" dirty="0" smtClean="0">
                <a:solidFill>
                  <a:schemeClr val="bg1"/>
                </a:solidFill>
              </a:rPr>
              <a:t>rise </a:t>
            </a:r>
            <a:r>
              <a:rPr lang="en-US" sz="2400" dirty="0" smtClean="0">
                <a:solidFill>
                  <a:schemeClr val="bg1"/>
                </a:solidFill>
              </a:rPr>
              <a:t>and cool particles </a:t>
            </a:r>
            <a:r>
              <a:rPr lang="en-US" sz="2400" b="1" u="sng" dirty="0" smtClean="0">
                <a:solidFill>
                  <a:schemeClr val="bg1"/>
                </a:solidFill>
              </a:rPr>
              <a:t>fall </a:t>
            </a:r>
            <a:r>
              <a:rPr lang="en-US" sz="2400" dirty="0" smtClean="0">
                <a:solidFill>
                  <a:schemeClr val="bg1"/>
                </a:solidFill>
              </a:rPr>
              <a:t>causing a </a:t>
            </a:r>
            <a:r>
              <a:rPr lang="en-US" sz="2400" b="1" u="sng" dirty="0" smtClean="0">
                <a:solidFill>
                  <a:schemeClr val="bg1"/>
                </a:solidFill>
              </a:rPr>
              <a:t>current</a:t>
            </a:r>
            <a:endParaRPr lang="en-CA" sz="2400" b="1" u="sng" dirty="0"/>
          </a:p>
        </p:txBody>
      </p:sp>
      <p:pic>
        <p:nvPicPr>
          <p:cNvPr id="1026" name="Picture 2" descr="http://acer-acre.ca/wp-content/uploads/2012/03/components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690241"/>
            <a:ext cx="3635896" cy="290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7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3693319"/>
          </a:xfr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The Earth’s land or water surface heats up as it absorbs energy in the form of solar</a:t>
            </a:r>
            <a:r>
              <a:rPr lang="en-US" sz="2600" b="1" dirty="0" smtClean="0">
                <a:solidFill>
                  <a:schemeClr val="bg1"/>
                </a:solidFill>
                <a:ea typeface="ＭＳ Ｐゴシック" charset="-128"/>
              </a:rPr>
              <a:t> radiation.</a:t>
            </a: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b) </a:t>
            </a:r>
            <a:r>
              <a:rPr lang="en-US" sz="2600" dirty="0">
                <a:solidFill>
                  <a:schemeClr val="bg1"/>
                </a:solidFill>
              </a:rPr>
              <a:t>Energetic molecules on the surface of the </a:t>
            </a:r>
            <a:r>
              <a:rPr lang="en-US" sz="2600" dirty="0" smtClean="0">
                <a:solidFill>
                  <a:schemeClr val="bg1"/>
                </a:solidFill>
              </a:rPr>
              <a:t>land &amp; water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  collide with </a:t>
            </a:r>
            <a:r>
              <a:rPr lang="en-US" sz="2600" dirty="0">
                <a:solidFill>
                  <a:schemeClr val="bg1"/>
                </a:solidFill>
              </a:rPr>
              <a:t>gas molecules in the atmosphere </a:t>
            </a:r>
            <a:r>
              <a:rPr lang="en-US" sz="2600" dirty="0" smtClean="0">
                <a:solidFill>
                  <a:schemeClr val="bg1"/>
                </a:solidFill>
              </a:rPr>
              <a:t>transferring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  energy </a:t>
            </a:r>
            <a:r>
              <a:rPr lang="en-US" sz="2600" dirty="0">
                <a:solidFill>
                  <a:schemeClr val="bg1"/>
                </a:solidFill>
              </a:rPr>
              <a:t>to </a:t>
            </a:r>
            <a:r>
              <a:rPr lang="en-US" sz="2600" dirty="0" smtClean="0">
                <a:solidFill>
                  <a:schemeClr val="bg1"/>
                </a:solidFill>
              </a:rPr>
              <a:t>them </a:t>
            </a:r>
            <a:r>
              <a:rPr lang="en-US" sz="2600" dirty="0">
                <a:solidFill>
                  <a:schemeClr val="bg1"/>
                </a:solidFill>
                <a:ea typeface="ＭＳ Ｐゴシック" charset="-128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by </a:t>
            </a:r>
            <a:r>
              <a:rPr lang="en-US" sz="2600" b="1" dirty="0" smtClean="0">
                <a:solidFill>
                  <a:schemeClr val="bg1"/>
                </a:solidFill>
                <a:ea typeface="ＭＳ Ｐゴシック" charset="-128"/>
              </a:rPr>
              <a:t>conduction. </a:t>
            </a: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 </a:t>
            </a:r>
            <a:endParaRPr lang="en-US" sz="26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c) This thermal energy is transferred to surrounding cooler air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  <a:ea typeface="ＭＳ Ｐゴシック" charset="-128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    or water causing </a:t>
            </a:r>
            <a:r>
              <a:rPr lang="en-US" sz="2600" b="1" dirty="0" smtClean="0">
                <a:solidFill>
                  <a:schemeClr val="bg1"/>
                </a:solidFill>
                <a:ea typeface="ＭＳ Ｐゴシック" charset="-128"/>
              </a:rPr>
              <a:t>convection currents</a:t>
            </a:r>
            <a:r>
              <a:rPr lang="en-US" sz="2600" dirty="0" smtClean="0">
                <a:solidFill>
                  <a:schemeClr val="bg1"/>
                </a:solidFill>
                <a:ea typeface="ＭＳ Ｐゴシック" charset="-128"/>
              </a:rPr>
              <a:t> in air and water.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2696"/>
          </a:xfrm>
        </p:spPr>
        <p:txBody>
          <a:bodyPr>
            <a:normAutofit/>
            <a:scene3d>
              <a:camera prst="orthographicFront"/>
              <a:lightRig rig="soft" dir="t"/>
            </a:scene3d>
          </a:bodyPr>
          <a:lstStyle/>
          <a:p>
            <a:pPr algn="l">
              <a:defRPr/>
            </a:pPr>
            <a:r>
              <a:rPr lang="en-US" sz="3400" b="1" dirty="0" smtClean="0">
                <a:solidFill>
                  <a:schemeClr val="bg1"/>
                </a:solidFill>
              </a:rPr>
              <a:t>A Summary of Thermal Energy Transfer on Earth:</a:t>
            </a:r>
            <a:endParaRPr lang="en-US" sz="3400" b="1" dirty="0">
              <a:solidFill>
                <a:schemeClr val="bg1"/>
              </a:solidFill>
            </a:endParaRPr>
          </a:p>
        </p:txBody>
      </p:sp>
      <p:pic>
        <p:nvPicPr>
          <p:cNvPr id="1331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84" y="4789056"/>
            <a:ext cx="2720975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4701743"/>
            <a:ext cx="23495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753" y="4600143"/>
            <a:ext cx="20193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652</Words>
  <Application>Microsoft Office PowerPoint</Application>
  <PresentationFormat>On-screen Show (4:3)</PresentationFormat>
  <Paragraphs>91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Symbol</vt:lpstr>
      <vt:lpstr>1_Office Theme</vt:lpstr>
      <vt:lpstr>ENERGY IN THE BIOSPHERE</vt:lpstr>
      <vt:lpstr>How Does Energy Enter the Biosphere?</vt:lpstr>
      <vt:lpstr>Radiation</vt:lpstr>
      <vt:lpstr>PowerPoint Presentation</vt:lpstr>
      <vt:lpstr> Incoming and Outgoing Radiation </vt:lpstr>
      <vt:lpstr>Global Energy Balance</vt:lpstr>
      <vt:lpstr>PowerPoint Presentation</vt:lpstr>
      <vt:lpstr>PowerPoint Presentation</vt:lpstr>
      <vt:lpstr>A Summary of Thermal Energy Transfer on Earth:</vt:lpstr>
      <vt:lpstr>Heat Sink </vt:lpstr>
      <vt:lpstr>PowerPoint Presentation</vt:lpstr>
      <vt:lpstr> </vt:lpstr>
      <vt:lpstr>The Earth’s surface color affects how much radiation is absorbed or reflected</vt:lpstr>
      <vt:lpstr>PowerPoint Presentation</vt:lpstr>
      <vt:lpstr>The Greenhouse Effect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S.Meckelborg</dc:creator>
  <cp:lastModifiedBy>Sharmagne Meckelborg</cp:lastModifiedBy>
  <cp:revision>82</cp:revision>
  <cp:lastPrinted>2014-10-13T02:53:41Z</cp:lastPrinted>
  <dcterms:created xsi:type="dcterms:W3CDTF">2014-09-01T04:04:49Z</dcterms:created>
  <dcterms:modified xsi:type="dcterms:W3CDTF">2014-11-02T17:04:25Z</dcterms:modified>
</cp:coreProperties>
</file>