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57" r:id="rId3"/>
    <p:sldId id="289" r:id="rId4"/>
    <p:sldId id="290" r:id="rId5"/>
    <p:sldId id="329" r:id="rId6"/>
    <p:sldId id="330" r:id="rId7"/>
    <p:sldId id="347" r:id="rId8"/>
    <p:sldId id="348" r:id="rId9"/>
    <p:sldId id="333" r:id="rId10"/>
    <p:sldId id="338" r:id="rId11"/>
    <p:sldId id="357" r:id="rId12"/>
    <p:sldId id="358" r:id="rId13"/>
    <p:sldId id="275" r:id="rId14"/>
    <p:sldId id="311" r:id="rId15"/>
    <p:sldId id="312" r:id="rId16"/>
    <p:sldId id="310" r:id="rId17"/>
    <p:sldId id="277" r:id="rId18"/>
    <p:sldId id="279" r:id="rId19"/>
    <p:sldId id="313" r:id="rId20"/>
    <p:sldId id="349" r:id="rId21"/>
    <p:sldId id="350" r:id="rId22"/>
    <p:sldId id="353" r:id="rId23"/>
    <p:sldId id="295" r:id="rId24"/>
    <p:sldId id="260" r:id="rId25"/>
    <p:sldId id="356" r:id="rId26"/>
    <p:sldId id="355" r:id="rId27"/>
    <p:sldId id="344" r:id="rId28"/>
    <p:sldId id="354" r:id="rId29"/>
    <p:sldId id="34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8" y="8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22A1D-4EF8-4689-8E0E-0C155FAE6A0F}" type="datetimeFigureOut">
              <a:rPr lang="en-CA" smtClean="0"/>
              <a:t>05/10/2017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61A64-834D-4F7D-89D8-26A77FF710FD}" type="slidenum">
              <a:rPr lang="en-CA" smtClean="0"/>
              <a:t>‹#›</a:t>
            </a:fld>
            <a:endParaRPr lang="en-CA"/>
          </a:p>
        </p:txBody>
      </p:sp>
    </p:spTree>
    <p:extLst>
      <p:ext uri="{BB962C8B-B14F-4D97-AF65-F5344CB8AC3E}">
        <p14:creationId xmlns:p14="http://schemas.microsoft.com/office/powerpoint/2010/main" val="328261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A61A64-834D-4F7D-89D8-26A77FF710FD}" type="slidenum">
              <a:rPr lang="en-CA" smtClean="0"/>
              <a:t>1</a:t>
            </a:fld>
            <a:endParaRPr lang="en-CA" dirty="0"/>
          </a:p>
        </p:txBody>
      </p:sp>
    </p:spTree>
    <p:extLst>
      <p:ext uri="{BB962C8B-B14F-4D97-AF65-F5344CB8AC3E}">
        <p14:creationId xmlns:p14="http://schemas.microsoft.com/office/powerpoint/2010/main" val="185319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21B89FC-1EDC-447E-85A2-972377926152}" type="slidenum">
              <a:rPr lang="en-CA" smtClean="0">
                <a:latin typeface="Arial" charset="0"/>
              </a:rPr>
              <a:pPr eaLnBrk="1" hangingPunct="1"/>
              <a:t>6</a:t>
            </a:fld>
            <a:endParaRPr lang="en-CA" dirty="0" smtClean="0">
              <a:latin typeface="Arial" charset="0"/>
            </a:endParaRPr>
          </a:p>
        </p:txBody>
      </p:sp>
    </p:spTree>
    <p:extLst>
      <p:ext uri="{BB962C8B-B14F-4D97-AF65-F5344CB8AC3E}">
        <p14:creationId xmlns:p14="http://schemas.microsoft.com/office/powerpoint/2010/main" val="70992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9B009B-443C-4A4B-80B2-876AB7676033}" type="slidenum">
              <a:rPr lang="en-CA" smtClean="0"/>
              <a:pPr eaLnBrk="1" hangingPunct="1"/>
              <a:t>14</a:t>
            </a:fld>
            <a:endParaRPr lang="en-CA" smtClean="0"/>
          </a:p>
        </p:txBody>
      </p:sp>
    </p:spTree>
    <p:extLst>
      <p:ext uri="{BB962C8B-B14F-4D97-AF65-F5344CB8AC3E}">
        <p14:creationId xmlns:p14="http://schemas.microsoft.com/office/powerpoint/2010/main" val="392349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7B777D-3204-4181-9876-7FC870414B6D}" type="slidenum">
              <a:rPr lang="en-CA" smtClean="0"/>
              <a:pPr eaLnBrk="1" hangingPunct="1"/>
              <a:t>27</a:t>
            </a:fld>
            <a:endParaRPr lang="en-CA" smtClean="0"/>
          </a:p>
        </p:txBody>
      </p:sp>
    </p:spTree>
    <p:extLst>
      <p:ext uri="{BB962C8B-B14F-4D97-AF65-F5344CB8AC3E}">
        <p14:creationId xmlns:p14="http://schemas.microsoft.com/office/powerpoint/2010/main" val="321731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2E09CC-F19F-49CB-BABC-40F089A911F3}" type="slidenum">
              <a:rPr lang="en-CA" smtClean="0"/>
              <a:pPr eaLnBrk="1" hangingPunct="1"/>
              <a:t>29</a:t>
            </a:fld>
            <a:endParaRPr lang="en-CA" smtClean="0"/>
          </a:p>
        </p:txBody>
      </p:sp>
    </p:spTree>
    <p:extLst>
      <p:ext uri="{BB962C8B-B14F-4D97-AF65-F5344CB8AC3E}">
        <p14:creationId xmlns:p14="http://schemas.microsoft.com/office/powerpoint/2010/main" val="120789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90BA077-4180-4D86-BDE3-94D434E0E0B3}" type="datetimeFigureOut">
              <a:rPr lang="en-US" smtClean="0"/>
              <a:t>10/5/2017</a:t>
            </a:fld>
            <a:endParaRPr lang="en-US"/>
          </a:p>
        </p:txBody>
      </p:sp>
      <p:sp>
        <p:nvSpPr>
          <p:cNvPr id="8" name="Slide Number Placeholder 7"/>
          <p:cNvSpPr>
            <a:spLocks noGrp="1"/>
          </p:cNvSpPr>
          <p:nvPr>
            <p:ph type="sldNum" sz="quarter" idx="11"/>
          </p:nvPr>
        </p:nvSpPr>
        <p:spPr/>
        <p:txBody>
          <a:bodyPr/>
          <a:lstStyle/>
          <a:p>
            <a:fld id="{AC5A9057-0512-4938-A421-955FC1BA3E1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BA077-4180-4D86-BDE3-94D434E0E0B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9057-0512-4938-A421-955FC1BA3E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BA077-4180-4D86-BDE3-94D434E0E0B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A9057-0512-4938-A421-955FC1BA3E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B90BA077-4180-4D86-BDE3-94D434E0E0B3}" type="datetimeFigureOut">
              <a:rPr lang="en-US" smtClean="0"/>
              <a:t>10/5/2017</a:t>
            </a:fld>
            <a:endParaRPr lang="en-US"/>
          </a:p>
        </p:txBody>
      </p:sp>
      <p:sp>
        <p:nvSpPr>
          <p:cNvPr id="10" name="Slide Number Placeholder 9"/>
          <p:cNvSpPr>
            <a:spLocks noGrp="1"/>
          </p:cNvSpPr>
          <p:nvPr>
            <p:ph type="sldNum" sz="quarter" idx="15"/>
          </p:nvPr>
        </p:nvSpPr>
        <p:spPr/>
        <p:txBody>
          <a:bodyPr/>
          <a:lstStyle/>
          <a:p>
            <a:fld id="{AC5A9057-0512-4938-A421-955FC1BA3E15}"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90BA077-4180-4D86-BDE3-94D434E0E0B3}" type="datetimeFigureOut">
              <a:rPr lang="en-US" smtClean="0"/>
              <a:t>10/5/2017</a:t>
            </a:fld>
            <a:endParaRPr lang="en-US"/>
          </a:p>
        </p:txBody>
      </p:sp>
      <p:sp>
        <p:nvSpPr>
          <p:cNvPr id="8" name="Slide Number Placeholder 7"/>
          <p:cNvSpPr>
            <a:spLocks noGrp="1"/>
          </p:cNvSpPr>
          <p:nvPr>
            <p:ph type="sldNum" sz="quarter" idx="11"/>
          </p:nvPr>
        </p:nvSpPr>
        <p:spPr/>
        <p:txBody>
          <a:bodyPr/>
          <a:lstStyle/>
          <a:p>
            <a:fld id="{AC5A9057-0512-4938-A421-955FC1BA3E1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B90BA077-4180-4D86-BDE3-94D434E0E0B3}" type="datetimeFigureOut">
              <a:rPr lang="en-US" smtClean="0"/>
              <a:t>10/5/2017</a:t>
            </a:fld>
            <a:endParaRPr lang="en-US"/>
          </a:p>
        </p:txBody>
      </p:sp>
      <p:sp>
        <p:nvSpPr>
          <p:cNvPr id="10" name="Slide Number Placeholder 9"/>
          <p:cNvSpPr>
            <a:spLocks noGrp="1"/>
          </p:cNvSpPr>
          <p:nvPr>
            <p:ph type="sldNum" sz="quarter" idx="11"/>
          </p:nvPr>
        </p:nvSpPr>
        <p:spPr/>
        <p:txBody>
          <a:bodyPr/>
          <a:lstStyle/>
          <a:p>
            <a:fld id="{AC5A9057-0512-4938-A421-955FC1BA3E15}"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B90BA077-4180-4D86-BDE3-94D434E0E0B3}" type="datetimeFigureOut">
              <a:rPr lang="en-US" smtClean="0"/>
              <a:t>10/5/2017</a:t>
            </a:fld>
            <a:endParaRPr lang="en-US"/>
          </a:p>
        </p:txBody>
      </p:sp>
      <p:sp>
        <p:nvSpPr>
          <p:cNvPr id="11" name="Slide Number Placeholder 10"/>
          <p:cNvSpPr>
            <a:spLocks noGrp="1"/>
          </p:cNvSpPr>
          <p:nvPr>
            <p:ph type="sldNum" sz="quarter" idx="11"/>
          </p:nvPr>
        </p:nvSpPr>
        <p:spPr/>
        <p:txBody>
          <a:bodyPr/>
          <a:lstStyle/>
          <a:p>
            <a:fld id="{AC5A9057-0512-4938-A421-955FC1BA3E15}"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B90BA077-4180-4D86-BDE3-94D434E0E0B3}" type="datetimeFigureOut">
              <a:rPr lang="en-US" smtClean="0"/>
              <a:t>10/5/2017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AC5A9057-0512-4938-A421-955FC1BA3E15}"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BA077-4180-4D86-BDE3-94D434E0E0B3}"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A9057-0512-4938-A421-955FC1BA3E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90BA077-4180-4D86-BDE3-94D434E0E0B3}" type="datetimeFigureOut">
              <a:rPr lang="en-US" smtClean="0"/>
              <a:t>10/5/2017</a:t>
            </a:fld>
            <a:endParaRPr lang="en-US"/>
          </a:p>
        </p:txBody>
      </p:sp>
      <p:sp>
        <p:nvSpPr>
          <p:cNvPr id="9" name="Slide Number Placeholder 8"/>
          <p:cNvSpPr>
            <a:spLocks noGrp="1"/>
          </p:cNvSpPr>
          <p:nvPr>
            <p:ph type="sldNum" sz="quarter" idx="11"/>
          </p:nvPr>
        </p:nvSpPr>
        <p:spPr/>
        <p:txBody>
          <a:bodyPr/>
          <a:lstStyle/>
          <a:p>
            <a:fld id="{AC5A9057-0512-4938-A421-955FC1BA3E15}"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90BA077-4180-4D86-BDE3-94D434E0E0B3}" type="datetimeFigureOut">
              <a:rPr lang="en-US" smtClean="0"/>
              <a:t>10/5/2017</a:t>
            </a:fld>
            <a:endParaRPr lang="en-US"/>
          </a:p>
        </p:txBody>
      </p:sp>
      <p:sp>
        <p:nvSpPr>
          <p:cNvPr id="9" name="Slide Number Placeholder 8"/>
          <p:cNvSpPr>
            <a:spLocks noGrp="1"/>
          </p:cNvSpPr>
          <p:nvPr>
            <p:ph type="sldNum" sz="quarter" idx="11"/>
          </p:nvPr>
        </p:nvSpPr>
        <p:spPr/>
        <p:txBody>
          <a:bodyPr/>
          <a:lstStyle/>
          <a:p>
            <a:fld id="{AC5A9057-0512-4938-A421-955FC1BA3E15}"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2CB4EC"/>
            </a:gs>
            <a:gs pos="100000">
              <a:srgbClr val="00B0F0"/>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90BA077-4180-4D86-BDE3-94D434E0E0B3}" type="datetimeFigureOut">
              <a:rPr lang="en-US" smtClean="0"/>
              <a:t>10/5/2017</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C5A9057-0512-4938-A421-955FC1BA3E1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arthguide.ucsd.edu/earthguide/diagrams/watercyc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UuGrBhK2c7U&amp;list=PLisHCuZv3V0QPfPUz33W4QC8I5oDRm6zs&amp;index=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youtube.com/watch?v=UuGrBhK2c7U&amp;list=PLisHCuZv3V0QPfPUz33W4QC8I5oDRm6zs&amp;index=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zaxPwASV2kY" TargetMode="External"/><Relationship Id="rId2" Type="http://schemas.openxmlformats.org/officeDocument/2006/relationships/hyperlink" Target="http://www.youtube.com/watch?v=5gVe06xi9r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lasszone.com/books/earth_science/terc/content/visualizations/es1904/es1904page01.c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hhe.com/biosci/genbio/tlw3/eBridge/Chp29/animations/ch29/global_wind_circulation.sw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1"/>
            <a:ext cx="9144000" cy="762000"/>
          </a:xfrm>
        </p:spPr>
        <p:txBody>
          <a:bodyPr/>
          <a:lstStyle/>
          <a:p>
            <a:pPr algn="ctr"/>
            <a:r>
              <a:rPr lang="en-US" sz="4400" b="1" dirty="0" smtClean="0">
                <a:solidFill>
                  <a:schemeClr val="bg1"/>
                </a:solidFill>
                <a:latin typeface="Calibri" pitchFamily="34" charset="0"/>
              </a:rPr>
              <a:t>Distributing the Heat </a:t>
            </a:r>
            <a:endParaRPr lang="en-US" sz="4400" b="1" dirty="0">
              <a:solidFill>
                <a:schemeClr val="bg1"/>
              </a:solidFill>
              <a:latin typeface="Calibri" pitchFamily="34" charset="0"/>
            </a:endParaRPr>
          </a:p>
        </p:txBody>
      </p:sp>
      <p:pic>
        <p:nvPicPr>
          <p:cNvPr id="1026" name="Picture 2" descr="http://www.jamstec.go.jp/iorgc/ocorp/images-e/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3600"/>
            <a:ext cx="427672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700" y="0"/>
            <a:ext cx="9156700" cy="5486400"/>
          </a:xfrm>
        </p:spPr>
        <p:txBody>
          <a:bodyPr>
            <a:normAutofit/>
          </a:bodyPr>
          <a:lstStyle/>
          <a:p>
            <a:pPr>
              <a:buFont typeface="Wingdings" pitchFamily="2" charset="2"/>
              <a:buChar char="Ø"/>
            </a:pPr>
            <a:r>
              <a:rPr lang="en-US" sz="2800" b="1" i="0" dirty="0" smtClean="0">
                <a:solidFill>
                  <a:schemeClr val="bg1"/>
                </a:solidFill>
                <a:latin typeface="Calibri" pitchFamily="34" charset="0"/>
              </a:rPr>
              <a:t> Jet Streams</a:t>
            </a:r>
          </a:p>
          <a:p>
            <a:r>
              <a:rPr lang="en-US" sz="2400" i="0" dirty="0">
                <a:solidFill>
                  <a:schemeClr val="bg1"/>
                </a:solidFill>
                <a:latin typeface="Calibri" pitchFamily="34" charset="0"/>
              </a:rPr>
              <a:t>C</a:t>
            </a:r>
            <a:r>
              <a:rPr lang="en-US" sz="2400" i="0" dirty="0" smtClean="0">
                <a:solidFill>
                  <a:schemeClr val="bg1"/>
                </a:solidFill>
                <a:latin typeface="Calibri" pitchFamily="34" charset="0"/>
              </a:rPr>
              <a:t>urrents of extremely fast-moving air about 10-15 km above Earth’s surface</a:t>
            </a:r>
            <a:r>
              <a:rPr lang="en-US" sz="2400" i="0" dirty="0">
                <a:solidFill>
                  <a:schemeClr val="bg1"/>
                </a:solidFill>
                <a:latin typeface="Calibri" pitchFamily="34" charset="0"/>
              </a:rPr>
              <a:t> </a:t>
            </a:r>
            <a:r>
              <a:rPr lang="en-US" sz="2400" i="0" dirty="0" smtClean="0">
                <a:solidFill>
                  <a:schemeClr val="bg1"/>
                </a:solidFill>
                <a:latin typeface="Calibri" pitchFamily="34" charset="0"/>
              </a:rPr>
              <a:t>are called </a:t>
            </a:r>
            <a:r>
              <a:rPr lang="en-US" sz="2400" b="1" i="0" dirty="0" smtClean="0">
                <a:solidFill>
                  <a:schemeClr val="bg1"/>
                </a:solidFill>
                <a:latin typeface="Calibri" pitchFamily="34" charset="0"/>
              </a:rPr>
              <a:t>Jet Streams.</a:t>
            </a:r>
          </a:p>
          <a:p>
            <a:r>
              <a:rPr lang="en-US" sz="2400" i="0" dirty="0" smtClean="0">
                <a:solidFill>
                  <a:schemeClr val="bg1"/>
                </a:solidFill>
                <a:latin typeface="Calibri" pitchFamily="34" charset="0"/>
              </a:rPr>
              <a:t>Jet Streams form at the boundaries of cold and warm air. </a:t>
            </a:r>
          </a:p>
          <a:p>
            <a:r>
              <a:rPr lang="en-US" sz="2400" i="0" dirty="0" smtClean="0">
                <a:solidFill>
                  <a:schemeClr val="bg1"/>
                </a:solidFill>
                <a:latin typeface="Calibri" pitchFamily="34" charset="0"/>
              </a:rPr>
              <a:t>The intense winds within jet streams influence precipitation and                                                   thunderstorms.</a:t>
            </a:r>
          </a:p>
          <a:p>
            <a:pPr>
              <a:buNone/>
            </a:pPr>
            <a:endParaRPr lang="en-US" dirty="0"/>
          </a:p>
        </p:txBody>
      </p:sp>
      <p:pic>
        <p:nvPicPr>
          <p:cNvPr id="4" name="kyS8JodTU136DM:b" descr="http://t0.gstatic.com/images?q=tbn:ANd9GcSMmhrrsjWbeANnw13KQU-Uv4exOXOwnR_vsJLybN4ly9rmLKHfLIh2XTmGCg"/>
          <p:cNvPicPr/>
          <p:nvPr/>
        </p:nvPicPr>
        <p:blipFill>
          <a:blip r:embed="rId2" cstate="print"/>
          <a:srcRect/>
          <a:stretch>
            <a:fillRect/>
          </a:stretch>
        </p:blipFill>
        <p:spPr bwMode="auto">
          <a:xfrm>
            <a:off x="4267200" y="2286000"/>
            <a:ext cx="4572000" cy="4267200"/>
          </a:xfrm>
          <a:prstGeom prst="rect">
            <a:avLst/>
          </a:prstGeom>
          <a:noFill/>
          <a:ln w="9525">
            <a:noFill/>
            <a:miter lim="800000"/>
            <a:headEnd/>
            <a:tailEnd/>
          </a:ln>
        </p:spPr>
      </p:pic>
    </p:spTree>
    <p:extLst>
      <p:ext uri="{BB962C8B-B14F-4D97-AF65-F5344CB8AC3E}">
        <p14:creationId xmlns:p14="http://schemas.microsoft.com/office/powerpoint/2010/main" val="129131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16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07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10100" y="1295400"/>
            <a:ext cx="4512501" cy="4495800"/>
          </a:xfrm>
        </p:spPr>
        <p:txBody>
          <a:bodyPr>
            <a:noAutofit/>
          </a:bodyPr>
          <a:lstStyle/>
          <a:p>
            <a:r>
              <a:rPr lang="en-US" sz="2400" i="0" dirty="0" smtClean="0">
                <a:solidFill>
                  <a:schemeClr val="bg1"/>
                </a:solidFill>
                <a:latin typeface="Calibri" pitchFamily="34" charset="0"/>
              </a:rPr>
              <a:t>Earth </a:t>
            </a:r>
            <a:r>
              <a:rPr lang="en-US" sz="2400" i="0" dirty="0">
                <a:solidFill>
                  <a:schemeClr val="bg1"/>
                </a:solidFill>
                <a:latin typeface="Calibri" pitchFamily="34" charset="0"/>
              </a:rPr>
              <a:t>has been given the nickname “The Blue Planet”. This is because Earth’s surface is covered with 70% </a:t>
            </a:r>
            <a:r>
              <a:rPr lang="en-US" sz="2400" i="0" dirty="0" smtClean="0">
                <a:solidFill>
                  <a:schemeClr val="bg1"/>
                </a:solidFill>
                <a:latin typeface="Calibri" pitchFamily="34" charset="0"/>
              </a:rPr>
              <a:t>water.</a:t>
            </a:r>
          </a:p>
          <a:p>
            <a:pPr marL="0" indent="0">
              <a:buNone/>
            </a:pPr>
            <a:endParaRPr lang="en-US" sz="2400" i="0" dirty="0" smtClean="0">
              <a:solidFill>
                <a:schemeClr val="bg1"/>
              </a:solidFill>
              <a:latin typeface="Calibri" pitchFamily="34" charset="0"/>
            </a:endParaRPr>
          </a:p>
          <a:p>
            <a:r>
              <a:rPr lang="en-US" sz="2400" i="0" dirty="0" smtClean="0">
                <a:solidFill>
                  <a:schemeClr val="bg1"/>
                </a:solidFill>
                <a:latin typeface="Calibri" pitchFamily="34" charset="0"/>
              </a:rPr>
              <a:t>The hydrosphere is made up of water from the Earth’s oceans, rivers, streams, lakes, ground water, glaciers and water in the atmosphere.</a:t>
            </a:r>
            <a:endParaRPr lang="en-US" sz="2400" dirty="0">
              <a:latin typeface="+mj-lt"/>
            </a:endParaRPr>
          </a:p>
        </p:txBody>
      </p:sp>
      <p:sp>
        <p:nvSpPr>
          <p:cNvPr id="2" name="Title 1"/>
          <p:cNvSpPr>
            <a:spLocks noGrp="1"/>
          </p:cNvSpPr>
          <p:nvPr>
            <p:ph type="title"/>
          </p:nvPr>
        </p:nvSpPr>
        <p:spPr>
          <a:xfrm>
            <a:off x="0" y="0"/>
            <a:ext cx="7772400" cy="808038"/>
          </a:xfrm>
        </p:spPr>
        <p:txBody>
          <a:bodyPr>
            <a:normAutofit/>
          </a:bodyPr>
          <a:lstStyle/>
          <a:p>
            <a:r>
              <a:rPr lang="en-US" sz="3200" b="1" dirty="0">
                <a:solidFill>
                  <a:schemeClr val="bg1"/>
                </a:solidFill>
                <a:latin typeface="Calibri" pitchFamily="34" charset="0"/>
              </a:rPr>
              <a:t>2</a:t>
            </a:r>
            <a:r>
              <a:rPr lang="en-US" sz="3200" b="1" dirty="0" smtClean="0">
                <a:solidFill>
                  <a:schemeClr val="bg1"/>
                </a:solidFill>
                <a:latin typeface="Calibri" pitchFamily="34" charset="0"/>
              </a:rPr>
              <a:t>. The Hydrosphere</a:t>
            </a:r>
            <a:endParaRPr lang="en-US" sz="3200" b="1" dirty="0">
              <a:solidFill>
                <a:schemeClr val="bg1"/>
              </a:solidFill>
              <a:latin typeface="Calibri" pitchFamily="34" charset="0"/>
            </a:endParaRPr>
          </a:p>
        </p:txBody>
      </p:sp>
      <p:pic>
        <p:nvPicPr>
          <p:cNvPr id="5" name="Picture 4" descr="http://t0.gstatic.com/images?q=tbn:ANd9GcSMT2_DitHYBzZ9ihI0z-ugScGsD_Uc7UnH-P1e2mAcx1r71UBNrg"/>
          <p:cNvPicPr/>
          <p:nvPr/>
        </p:nvPicPr>
        <p:blipFill>
          <a:blip r:embed="rId2" cstate="print"/>
          <a:srcRect/>
          <a:stretch>
            <a:fillRect/>
          </a:stretch>
        </p:blipFill>
        <p:spPr bwMode="auto">
          <a:xfrm>
            <a:off x="187918" y="1143000"/>
            <a:ext cx="4324350" cy="4038600"/>
          </a:xfrm>
          <a:prstGeom prst="rect">
            <a:avLst/>
          </a:prstGeom>
          <a:noFill/>
          <a:ln w="9525">
            <a:noFill/>
            <a:miter lim="800000"/>
            <a:headEnd/>
            <a:tailEnd/>
          </a:ln>
        </p:spPr>
      </p:pic>
      <p:sp>
        <p:nvSpPr>
          <p:cNvPr id="6" name="TextBox 5"/>
          <p:cNvSpPr txBox="1"/>
          <p:nvPr/>
        </p:nvSpPr>
        <p:spPr>
          <a:xfrm>
            <a:off x="0" y="5791200"/>
            <a:ext cx="9220200" cy="1107996"/>
          </a:xfrm>
          <a:prstGeom prst="rect">
            <a:avLst/>
          </a:prstGeom>
          <a:noFill/>
        </p:spPr>
        <p:txBody>
          <a:bodyPr wrap="square" rtlCol="0">
            <a:spAutoFit/>
          </a:bodyPr>
          <a:lstStyle/>
          <a:p>
            <a:pPr marL="457200" lvl="0" indent="-457200">
              <a:spcBef>
                <a:spcPct val="20000"/>
              </a:spcBef>
              <a:buSzPct val="95000"/>
              <a:buFont typeface="Arial" pitchFamily="34" charset="0"/>
              <a:buChar char="•"/>
            </a:pPr>
            <a:r>
              <a:rPr lang="en-US" sz="2400" dirty="0" smtClean="0">
                <a:solidFill>
                  <a:prstClr val="black"/>
                </a:solidFill>
                <a:latin typeface="Calibri" pitchFamily="34" charset="0"/>
              </a:rPr>
              <a:t>Water plays a very important role in the </a:t>
            </a:r>
            <a:r>
              <a:rPr lang="en-US" sz="2400" dirty="0" smtClean="0">
                <a:solidFill>
                  <a:schemeClr val="bg1"/>
                </a:solidFill>
                <a:latin typeface="Calibri" pitchFamily="34" charset="0"/>
              </a:rPr>
              <a:t>movement of energy through the biosphere.</a:t>
            </a:r>
          </a:p>
          <a:p>
            <a:endParaRPr lang="en-CA" dirty="0"/>
          </a:p>
        </p:txBody>
      </p:sp>
    </p:spTree>
    <p:extLst>
      <p:ext uri="{BB962C8B-B14F-4D97-AF65-F5344CB8AC3E}">
        <p14:creationId xmlns:p14="http://schemas.microsoft.com/office/powerpoint/2010/main" val="1765620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sz="quarter" idx="13"/>
          </p:nvPr>
        </p:nvSpPr>
        <p:spPr>
          <a:xfrm>
            <a:off x="0" y="1066800"/>
            <a:ext cx="9144000" cy="3886200"/>
          </a:xfrm>
        </p:spPr>
        <p:txBody>
          <a:bodyPr>
            <a:noAutofit/>
          </a:bodyPr>
          <a:lstStyle/>
          <a:p>
            <a:r>
              <a:rPr lang="en-US" sz="2400" i="0" dirty="0">
                <a:solidFill>
                  <a:schemeClr val="bg1"/>
                </a:solidFill>
                <a:latin typeface="Calibri" pitchFamily="34" charset="0"/>
              </a:rPr>
              <a:t>Earth’s hydrosphere undergoes a constant cycle involving </a:t>
            </a:r>
            <a:r>
              <a:rPr lang="en-US" sz="2400" i="0" dirty="0" smtClean="0">
                <a:solidFill>
                  <a:schemeClr val="bg1"/>
                </a:solidFill>
                <a:latin typeface="Calibri" pitchFamily="34" charset="0"/>
              </a:rPr>
              <a:t> </a:t>
            </a:r>
            <a:r>
              <a:rPr lang="en-US" sz="2400" i="0" dirty="0">
                <a:solidFill>
                  <a:schemeClr val="bg1"/>
                </a:solidFill>
                <a:latin typeface="Calibri" pitchFamily="34" charset="0"/>
              </a:rPr>
              <a:t>transport and transformation called the </a:t>
            </a:r>
            <a:r>
              <a:rPr lang="en-US" sz="2400" b="1" i="0" dirty="0">
                <a:solidFill>
                  <a:schemeClr val="bg1"/>
                </a:solidFill>
                <a:latin typeface="Calibri" pitchFamily="34" charset="0"/>
              </a:rPr>
              <a:t>water </a:t>
            </a:r>
            <a:r>
              <a:rPr lang="en-US" sz="2400" b="1" i="0" dirty="0" smtClean="0">
                <a:solidFill>
                  <a:schemeClr val="bg1"/>
                </a:solidFill>
                <a:latin typeface="Calibri" pitchFamily="34" charset="0"/>
              </a:rPr>
              <a:t>cycle.</a:t>
            </a:r>
          </a:p>
          <a:p>
            <a:pPr marL="0" indent="0">
              <a:buNone/>
            </a:pPr>
            <a:endParaRPr lang="en-US" sz="2400" i="0" dirty="0">
              <a:solidFill>
                <a:schemeClr val="bg1"/>
              </a:solidFill>
              <a:latin typeface="Calibri" pitchFamily="34" charset="0"/>
            </a:endParaRPr>
          </a:p>
          <a:p>
            <a:pPr eaLnBrk="1" hangingPunct="1">
              <a:lnSpc>
                <a:spcPct val="90000"/>
              </a:lnSpc>
              <a:defRPr/>
            </a:pPr>
            <a:r>
              <a:rPr lang="en-US" sz="2400" i="0" dirty="0" smtClean="0">
                <a:solidFill>
                  <a:schemeClr val="bg1"/>
                </a:solidFill>
                <a:latin typeface="Calibri" pitchFamily="34" charset="0"/>
              </a:rPr>
              <a:t>The water cycle is one way that the climate system moves </a:t>
            </a:r>
            <a:r>
              <a:rPr lang="en-US" sz="2400" b="1" i="0" dirty="0" smtClean="0">
                <a:solidFill>
                  <a:schemeClr val="bg1"/>
                </a:solidFill>
                <a:latin typeface="Calibri" pitchFamily="34" charset="0"/>
              </a:rPr>
              <a:t>energy</a:t>
            </a:r>
            <a:r>
              <a:rPr lang="en-US" sz="2400" i="0" dirty="0" smtClean="0">
                <a:solidFill>
                  <a:schemeClr val="bg1"/>
                </a:solidFill>
                <a:latin typeface="Calibri" pitchFamily="34" charset="0"/>
              </a:rPr>
              <a:t> from one place to another</a:t>
            </a:r>
          </a:p>
          <a:p>
            <a:pPr eaLnBrk="1" hangingPunct="1">
              <a:lnSpc>
                <a:spcPct val="90000"/>
              </a:lnSpc>
              <a:defRPr/>
            </a:pPr>
            <a:endParaRPr lang="en-US" sz="2400" i="0" dirty="0" smtClean="0">
              <a:solidFill>
                <a:schemeClr val="bg1"/>
              </a:solidFill>
              <a:latin typeface="Calibri" pitchFamily="34" charset="0"/>
            </a:endParaRPr>
          </a:p>
          <a:p>
            <a:pPr marL="274320" lvl="1" indent="-274320">
              <a:lnSpc>
                <a:spcPct val="90000"/>
              </a:lnSpc>
              <a:buFont typeface="Arial" pitchFamily="34" charset="0"/>
              <a:buChar char="•"/>
              <a:defRPr/>
            </a:pPr>
            <a:r>
              <a:rPr lang="en-US" sz="2400" i="0" dirty="0">
                <a:solidFill>
                  <a:schemeClr val="bg1"/>
                </a:solidFill>
                <a:latin typeface="Calibri" pitchFamily="34" charset="0"/>
              </a:rPr>
              <a:t>The hydrologic cycle distributes water by </a:t>
            </a:r>
            <a:r>
              <a:rPr lang="en-US" sz="2400" b="1" i="0" dirty="0">
                <a:solidFill>
                  <a:schemeClr val="bg1"/>
                </a:solidFill>
                <a:latin typeface="Calibri" pitchFamily="34" charset="0"/>
              </a:rPr>
              <a:t>evaporation</a:t>
            </a:r>
            <a:r>
              <a:rPr lang="en-US" sz="2400" i="0" dirty="0">
                <a:solidFill>
                  <a:schemeClr val="bg1"/>
                </a:solidFill>
                <a:latin typeface="Calibri" pitchFamily="34" charset="0"/>
              </a:rPr>
              <a:t>, </a:t>
            </a:r>
            <a:r>
              <a:rPr lang="en-US" sz="2400" b="1" i="0" dirty="0">
                <a:solidFill>
                  <a:schemeClr val="bg1"/>
                </a:solidFill>
                <a:latin typeface="Calibri" pitchFamily="34" charset="0"/>
              </a:rPr>
              <a:t>condensation</a:t>
            </a:r>
            <a:r>
              <a:rPr lang="en-US" sz="2400" i="0" dirty="0">
                <a:solidFill>
                  <a:schemeClr val="bg1"/>
                </a:solidFill>
                <a:latin typeface="Calibri" pitchFamily="34" charset="0"/>
              </a:rPr>
              <a:t> &amp; </a:t>
            </a:r>
            <a:r>
              <a:rPr lang="en-US" sz="2400" b="1" i="0" dirty="0">
                <a:solidFill>
                  <a:schemeClr val="bg1"/>
                </a:solidFill>
                <a:latin typeface="Calibri" pitchFamily="34" charset="0"/>
              </a:rPr>
              <a:t>precipitation</a:t>
            </a:r>
            <a:r>
              <a:rPr lang="en-US" sz="2400" i="0" dirty="0">
                <a:solidFill>
                  <a:schemeClr val="bg1"/>
                </a:solidFill>
                <a:latin typeface="Calibri" pitchFamily="34" charset="0"/>
              </a:rPr>
              <a:t>. </a:t>
            </a:r>
            <a:endParaRPr lang="en-CA" sz="2400" i="0" dirty="0">
              <a:solidFill>
                <a:schemeClr val="bg1"/>
              </a:solidFill>
              <a:latin typeface="Calibri" pitchFamily="34" charset="0"/>
            </a:endParaRPr>
          </a:p>
          <a:p>
            <a:pPr marL="0" indent="0" eaLnBrk="1" hangingPunct="1">
              <a:lnSpc>
                <a:spcPct val="90000"/>
              </a:lnSpc>
              <a:buNone/>
              <a:defRPr/>
            </a:pPr>
            <a:endParaRPr lang="en-US" sz="2800" i="0" dirty="0" smtClean="0">
              <a:solidFill>
                <a:schemeClr val="bg1"/>
              </a:solidFill>
              <a:latin typeface="Calibri" pitchFamily="34" charset="0"/>
            </a:endParaRPr>
          </a:p>
          <a:p>
            <a:pPr eaLnBrk="1" hangingPunct="1">
              <a:lnSpc>
                <a:spcPct val="90000"/>
              </a:lnSpc>
              <a:defRPr/>
            </a:pPr>
            <a:r>
              <a:rPr lang="en-CA" sz="2400" i="0" dirty="0" smtClean="0">
                <a:solidFill>
                  <a:schemeClr val="bg1"/>
                </a:solidFill>
                <a:latin typeface="Calibri" pitchFamily="34" charset="0"/>
                <a:hlinkClick r:id="rId3"/>
              </a:rPr>
              <a:t>http://earthguide.ucsd.edu/earthguide/diagrams/watercycle/</a:t>
            </a:r>
            <a:endParaRPr lang="en-CA" sz="2400" i="0" dirty="0" smtClean="0">
              <a:solidFill>
                <a:schemeClr val="bg1"/>
              </a:solidFill>
              <a:latin typeface="Calibri" pitchFamily="34" charset="0"/>
            </a:endParaRPr>
          </a:p>
        </p:txBody>
      </p:sp>
      <p:sp>
        <p:nvSpPr>
          <p:cNvPr id="7170" name="Rectangle 2"/>
          <p:cNvSpPr>
            <a:spLocks noGrp="1" noRot="1" noChangeArrowheads="1"/>
          </p:cNvSpPr>
          <p:nvPr>
            <p:ph type="title"/>
          </p:nvPr>
        </p:nvSpPr>
        <p:spPr>
          <a:xfrm>
            <a:off x="228600" y="152400"/>
            <a:ext cx="7620000" cy="838200"/>
          </a:xfrm>
        </p:spPr>
        <p:txBody>
          <a:bodyPr>
            <a:normAutofit fontScale="90000"/>
          </a:bodyPr>
          <a:lstStyle/>
          <a:p>
            <a:pPr marL="457200" lvl="0" indent="-457200">
              <a:lnSpc>
                <a:spcPct val="90000"/>
              </a:lnSpc>
              <a:spcBef>
                <a:spcPct val="20000"/>
              </a:spcBef>
              <a:buFont typeface="Wingdings" pitchFamily="2" charset="2"/>
              <a:buChar char="Ø"/>
              <a:defRPr/>
            </a:pPr>
            <a:r>
              <a:rPr lang="en-US" sz="3100" b="1" cap="none" dirty="0" smtClean="0">
                <a:solidFill>
                  <a:prstClr val="black"/>
                </a:solidFill>
                <a:latin typeface="Calibri" pitchFamily="34" charset="0"/>
                <a:ea typeface="+mn-ea"/>
                <a:cs typeface="+mn-cs"/>
              </a:rPr>
              <a:t>The Hydrologic </a:t>
            </a:r>
            <a:r>
              <a:rPr lang="en-US" sz="3100" b="1" cap="none" dirty="0">
                <a:solidFill>
                  <a:prstClr val="black"/>
                </a:solidFill>
                <a:latin typeface="Calibri" pitchFamily="34" charset="0"/>
                <a:ea typeface="+mn-ea"/>
                <a:cs typeface="+mn-cs"/>
              </a:rPr>
              <a:t>Cycle</a:t>
            </a:r>
            <a:r>
              <a:rPr lang="en-US" sz="2800" cap="none" dirty="0">
                <a:solidFill>
                  <a:prstClr val="black"/>
                </a:solidFill>
                <a:latin typeface="Calibri" pitchFamily="34" charset="0"/>
                <a:ea typeface="+mn-ea"/>
                <a:cs typeface="+mn-cs"/>
              </a:rPr>
              <a:t/>
            </a:r>
            <a:br>
              <a:rPr lang="en-US" sz="2800" cap="none" dirty="0">
                <a:solidFill>
                  <a:prstClr val="black"/>
                </a:solidFill>
                <a:latin typeface="Calibri" pitchFamily="34" charset="0"/>
                <a:ea typeface="+mn-ea"/>
                <a:cs typeface="+mn-cs"/>
              </a:rPr>
            </a:br>
            <a:endParaRPr lang="en-CA" sz="3200" b="1" dirty="0" smtClean="0">
              <a:solidFill>
                <a:schemeClr val="bg1"/>
              </a:solidFill>
              <a:latin typeface="Calibri" pitchFamily="34" charset="0"/>
            </a:endParaRPr>
          </a:p>
        </p:txBody>
      </p:sp>
    </p:spTree>
    <p:extLst>
      <p:ext uri="{BB962C8B-B14F-4D97-AF65-F5344CB8AC3E}">
        <p14:creationId xmlns:p14="http://schemas.microsoft.com/office/powerpoint/2010/main" val="321657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wsp.edu/geo/faculty/ritter/images/hydrosphere/hydrocyc_small.jpg"/>
          <p:cNvPicPr>
            <a:picLocks noChangeAspect="1" noChangeArrowheads="1"/>
          </p:cNvPicPr>
          <p:nvPr/>
        </p:nvPicPr>
        <p:blipFill>
          <a:blip r:embed="rId2" cstate="print"/>
          <a:srcRect/>
          <a:stretch>
            <a:fillRect/>
          </a:stretch>
        </p:blipFill>
        <p:spPr bwMode="auto">
          <a:xfrm>
            <a:off x="4476750" y="718828"/>
            <a:ext cx="4599708" cy="5108076"/>
          </a:xfrm>
          <a:prstGeom prst="rect">
            <a:avLst/>
          </a:prstGeom>
          <a:noFill/>
        </p:spPr>
      </p:pic>
      <p:sp>
        <p:nvSpPr>
          <p:cNvPr id="4" name="TextBox 3"/>
          <p:cNvSpPr txBox="1"/>
          <p:nvPr/>
        </p:nvSpPr>
        <p:spPr>
          <a:xfrm>
            <a:off x="-54570" y="718828"/>
            <a:ext cx="4626570" cy="5170646"/>
          </a:xfrm>
          <a:prstGeom prst="rect">
            <a:avLst/>
          </a:prstGeom>
          <a:noFill/>
        </p:spPr>
        <p:txBody>
          <a:bodyPr wrap="square" rtlCol="0">
            <a:spAutoFit/>
          </a:bodyPr>
          <a:lstStyle/>
          <a:p>
            <a:r>
              <a:rPr lang="en-CA" sz="2200" dirty="0" smtClean="0">
                <a:solidFill>
                  <a:schemeClr val="bg1"/>
                </a:solidFill>
                <a:latin typeface="Calibri" pitchFamily="34" charset="0"/>
              </a:rPr>
              <a:t>1. Heat </a:t>
            </a:r>
            <a:r>
              <a:rPr lang="en-CA" sz="2200" dirty="0">
                <a:solidFill>
                  <a:schemeClr val="bg1"/>
                </a:solidFill>
                <a:latin typeface="Calibri" pitchFamily="34" charset="0"/>
              </a:rPr>
              <a:t>from the sun causes water </a:t>
            </a:r>
            <a:r>
              <a:rPr lang="en-CA" sz="2200" dirty="0" smtClean="0">
                <a:solidFill>
                  <a:schemeClr val="bg1"/>
                </a:solidFill>
                <a:latin typeface="Calibri" pitchFamily="34" charset="0"/>
              </a:rPr>
              <a:t>in  </a:t>
            </a:r>
          </a:p>
          <a:p>
            <a:r>
              <a:rPr lang="en-CA" sz="2200" dirty="0" smtClean="0">
                <a:solidFill>
                  <a:schemeClr val="bg1"/>
                </a:solidFill>
                <a:latin typeface="Calibri" pitchFamily="34" charset="0"/>
              </a:rPr>
              <a:t>    oceans &amp; </a:t>
            </a:r>
            <a:r>
              <a:rPr lang="en-CA" sz="2200" dirty="0">
                <a:solidFill>
                  <a:schemeClr val="bg1"/>
                </a:solidFill>
                <a:latin typeface="Calibri" pitchFamily="34" charset="0"/>
              </a:rPr>
              <a:t>other water sources to</a:t>
            </a:r>
            <a:r>
              <a:rPr lang="en-CA" sz="2200" b="1" dirty="0">
                <a:solidFill>
                  <a:schemeClr val="bg1"/>
                </a:solidFill>
                <a:latin typeface="Calibri" pitchFamily="34" charset="0"/>
              </a:rPr>
              <a:t> </a:t>
            </a:r>
            <a:r>
              <a:rPr lang="en-CA" sz="2200" b="1" dirty="0" smtClean="0">
                <a:solidFill>
                  <a:schemeClr val="bg1"/>
                </a:solidFill>
                <a:latin typeface="Calibri" pitchFamily="34" charset="0"/>
              </a:rPr>
              <a:t>  </a:t>
            </a:r>
          </a:p>
          <a:p>
            <a:r>
              <a:rPr lang="en-CA" sz="2200" b="1" dirty="0">
                <a:solidFill>
                  <a:schemeClr val="bg1"/>
                </a:solidFill>
                <a:latin typeface="Calibri" pitchFamily="34" charset="0"/>
              </a:rPr>
              <a:t> </a:t>
            </a:r>
            <a:r>
              <a:rPr lang="en-CA" sz="2200" b="1" dirty="0" smtClean="0">
                <a:solidFill>
                  <a:schemeClr val="bg1"/>
                </a:solidFill>
                <a:latin typeface="Calibri" pitchFamily="34" charset="0"/>
              </a:rPr>
              <a:t>   evaporate</a:t>
            </a:r>
            <a:r>
              <a:rPr lang="en-CA" sz="2200" dirty="0" smtClean="0">
                <a:solidFill>
                  <a:schemeClr val="bg1"/>
                </a:solidFill>
                <a:latin typeface="Calibri" pitchFamily="34" charset="0"/>
              </a:rPr>
              <a:t> </a:t>
            </a:r>
            <a:endParaRPr lang="en-CA" sz="2200" dirty="0">
              <a:solidFill>
                <a:schemeClr val="bg1"/>
              </a:solidFill>
              <a:latin typeface="Calibri" pitchFamily="34" charset="0"/>
            </a:endParaRPr>
          </a:p>
          <a:p>
            <a:pPr>
              <a:lnSpc>
                <a:spcPct val="150000"/>
              </a:lnSpc>
            </a:pPr>
            <a:r>
              <a:rPr lang="en-CA" sz="2200" dirty="0" smtClean="0">
                <a:solidFill>
                  <a:schemeClr val="bg1"/>
                </a:solidFill>
                <a:latin typeface="Calibri" pitchFamily="34" charset="0"/>
              </a:rPr>
              <a:t>2. Rising </a:t>
            </a:r>
            <a:r>
              <a:rPr lang="en-CA" sz="2200" dirty="0">
                <a:solidFill>
                  <a:schemeClr val="bg1"/>
                </a:solidFill>
                <a:latin typeface="Calibri" pitchFamily="34" charset="0"/>
              </a:rPr>
              <a:t>air currents cool the </a:t>
            </a:r>
            <a:r>
              <a:rPr lang="en-CA" sz="2200" dirty="0" smtClean="0">
                <a:solidFill>
                  <a:schemeClr val="bg1"/>
                </a:solidFill>
                <a:latin typeface="Calibri" pitchFamily="34" charset="0"/>
              </a:rPr>
              <a:t>water   </a:t>
            </a:r>
          </a:p>
          <a:p>
            <a:r>
              <a:rPr lang="en-CA" sz="2200" dirty="0">
                <a:solidFill>
                  <a:schemeClr val="bg1"/>
                </a:solidFill>
                <a:latin typeface="Calibri" pitchFamily="34" charset="0"/>
              </a:rPr>
              <a:t> </a:t>
            </a:r>
            <a:r>
              <a:rPr lang="en-CA" sz="2200" dirty="0" smtClean="0">
                <a:solidFill>
                  <a:schemeClr val="bg1"/>
                </a:solidFill>
                <a:latin typeface="Calibri" pitchFamily="34" charset="0"/>
              </a:rPr>
              <a:t>    filled air </a:t>
            </a:r>
            <a:r>
              <a:rPr lang="en-CA" sz="2200" dirty="0">
                <a:solidFill>
                  <a:schemeClr val="bg1"/>
                </a:solidFill>
                <a:latin typeface="Calibri" pitchFamily="34" charset="0"/>
              </a:rPr>
              <a:t>forming clouds </a:t>
            </a:r>
            <a:endParaRPr lang="en-CA" sz="2200" dirty="0" smtClean="0">
              <a:solidFill>
                <a:schemeClr val="bg1"/>
              </a:solidFill>
              <a:latin typeface="Calibri" pitchFamily="34" charset="0"/>
            </a:endParaRPr>
          </a:p>
          <a:p>
            <a:r>
              <a:rPr lang="en-CA" sz="2200" dirty="0">
                <a:solidFill>
                  <a:schemeClr val="bg1"/>
                </a:solidFill>
                <a:latin typeface="Calibri" pitchFamily="34" charset="0"/>
              </a:rPr>
              <a:t> </a:t>
            </a:r>
            <a:r>
              <a:rPr lang="en-CA" sz="2200" dirty="0" smtClean="0">
                <a:solidFill>
                  <a:schemeClr val="bg1"/>
                </a:solidFill>
                <a:latin typeface="Calibri" pitchFamily="34" charset="0"/>
              </a:rPr>
              <a:t>   (</a:t>
            </a:r>
            <a:r>
              <a:rPr lang="en-CA" sz="2200" b="1" dirty="0">
                <a:solidFill>
                  <a:schemeClr val="bg1"/>
                </a:solidFill>
                <a:latin typeface="Calibri" pitchFamily="34" charset="0"/>
              </a:rPr>
              <a:t>condensation</a:t>
            </a:r>
            <a:r>
              <a:rPr lang="en-CA" sz="2200" dirty="0" smtClean="0">
                <a:solidFill>
                  <a:schemeClr val="bg1"/>
                </a:solidFill>
                <a:latin typeface="Calibri" pitchFamily="34" charset="0"/>
              </a:rPr>
              <a:t>)</a:t>
            </a:r>
            <a:endParaRPr lang="en-CA" sz="2200" dirty="0">
              <a:solidFill>
                <a:schemeClr val="bg1"/>
              </a:solidFill>
              <a:latin typeface="Calibri" pitchFamily="34" charset="0"/>
            </a:endParaRPr>
          </a:p>
          <a:p>
            <a:pPr>
              <a:lnSpc>
                <a:spcPct val="150000"/>
              </a:lnSpc>
            </a:pPr>
            <a:r>
              <a:rPr lang="en-CA" sz="2200" dirty="0" smtClean="0">
                <a:solidFill>
                  <a:schemeClr val="bg1"/>
                </a:solidFill>
                <a:latin typeface="Calibri" pitchFamily="34" charset="0"/>
              </a:rPr>
              <a:t>3. Clouds </a:t>
            </a:r>
            <a:r>
              <a:rPr lang="en-CA" sz="2200" dirty="0">
                <a:solidFill>
                  <a:schemeClr val="bg1"/>
                </a:solidFill>
                <a:latin typeface="Calibri" pitchFamily="34" charset="0"/>
              </a:rPr>
              <a:t>release </a:t>
            </a:r>
            <a:r>
              <a:rPr lang="en-CA" sz="2200" b="1" dirty="0">
                <a:solidFill>
                  <a:schemeClr val="bg1"/>
                </a:solidFill>
                <a:latin typeface="Calibri" pitchFamily="34" charset="0"/>
              </a:rPr>
              <a:t>precipitation</a:t>
            </a:r>
            <a:r>
              <a:rPr lang="en-CA" sz="2200" dirty="0">
                <a:solidFill>
                  <a:schemeClr val="bg1"/>
                </a:solidFill>
                <a:latin typeface="Calibri" pitchFamily="34" charset="0"/>
              </a:rPr>
              <a:t> </a:t>
            </a:r>
            <a:endParaRPr lang="en-CA" sz="2200" dirty="0" smtClean="0">
              <a:solidFill>
                <a:schemeClr val="bg1"/>
              </a:solidFill>
              <a:latin typeface="Calibri" pitchFamily="34" charset="0"/>
            </a:endParaRPr>
          </a:p>
          <a:p>
            <a:r>
              <a:rPr lang="en-CA" sz="2200" dirty="0">
                <a:solidFill>
                  <a:schemeClr val="bg1"/>
                </a:solidFill>
                <a:latin typeface="Calibri" pitchFamily="34" charset="0"/>
              </a:rPr>
              <a:t> </a:t>
            </a:r>
            <a:r>
              <a:rPr lang="en-CA" sz="2200" dirty="0" smtClean="0">
                <a:solidFill>
                  <a:schemeClr val="bg1"/>
                </a:solidFill>
                <a:latin typeface="Calibri" pitchFamily="34" charset="0"/>
              </a:rPr>
              <a:t>   (</a:t>
            </a:r>
            <a:r>
              <a:rPr lang="en-CA" sz="2200" dirty="0">
                <a:solidFill>
                  <a:schemeClr val="bg1"/>
                </a:solidFill>
                <a:latin typeface="Calibri" pitchFamily="34" charset="0"/>
              </a:rPr>
              <a:t>snow, rain, etc</a:t>
            </a:r>
            <a:r>
              <a:rPr lang="en-CA" sz="2200" dirty="0" smtClean="0">
                <a:solidFill>
                  <a:schemeClr val="bg1"/>
                </a:solidFill>
                <a:latin typeface="Calibri" pitchFamily="34" charset="0"/>
              </a:rPr>
              <a:t>.)</a:t>
            </a:r>
            <a:endParaRPr lang="en-CA" sz="2200" dirty="0">
              <a:solidFill>
                <a:schemeClr val="bg1"/>
              </a:solidFill>
              <a:latin typeface="Calibri" pitchFamily="34" charset="0"/>
            </a:endParaRPr>
          </a:p>
          <a:p>
            <a:pPr>
              <a:lnSpc>
                <a:spcPct val="150000"/>
              </a:lnSpc>
            </a:pPr>
            <a:r>
              <a:rPr lang="en-CA" sz="2200" dirty="0" smtClean="0">
                <a:solidFill>
                  <a:schemeClr val="bg1"/>
                </a:solidFill>
                <a:latin typeface="Calibri" pitchFamily="34" charset="0"/>
              </a:rPr>
              <a:t>4. Precipitation </a:t>
            </a:r>
            <a:r>
              <a:rPr lang="en-CA" sz="2200" dirty="0">
                <a:solidFill>
                  <a:schemeClr val="bg1"/>
                </a:solidFill>
                <a:latin typeface="Calibri" pitchFamily="34" charset="0"/>
              </a:rPr>
              <a:t>can </a:t>
            </a:r>
            <a:r>
              <a:rPr lang="en-CA" sz="2200" b="1" dirty="0">
                <a:solidFill>
                  <a:schemeClr val="bg1"/>
                </a:solidFill>
                <a:latin typeface="Calibri" pitchFamily="34" charset="0"/>
              </a:rPr>
              <a:t>runoff</a:t>
            </a:r>
            <a:r>
              <a:rPr lang="en-CA" sz="2200" dirty="0">
                <a:solidFill>
                  <a:schemeClr val="bg1"/>
                </a:solidFill>
                <a:latin typeface="Calibri" pitchFamily="34" charset="0"/>
              </a:rPr>
              <a:t> </a:t>
            </a:r>
            <a:r>
              <a:rPr lang="en-CA" sz="2200" dirty="0" smtClean="0">
                <a:solidFill>
                  <a:schemeClr val="bg1"/>
                </a:solidFill>
                <a:latin typeface="Calibri" pitchFamily="34" charset="0"/>
              </a:rPr>
              <a:t>into bodies </a:t>
            </a:r>
          </a:p>
          <a:p>
            <a:r>
              <a:rPr lang="en-CA" sz="2200" dirty="0">
                <a:solidFill>
                  <a:schemeClr val="bg1"/>
                </a:solidFill>
                <a:latin typeface="Calibri" pitchFamily="34" charset="0"/>
              </a:rPr>
              <a:t> </a:t>
            </a:r>
            <a:r>
              <a:rPr lang="en-CA" sz="2200" dirty="0" smtClean="0">
                <a:solidFill>
                  <a:schemeClr val="bg1"/>
                </a:solidFill>
                <a:latin typeface="Calibri" pitchFamily="34" charset="0"/>
              </a:rPr>
              <a:t>   of water </a:t>
            </a:r>
            <a:r>
              <a:rPr lang="en-CA" sz="2200" b="1" dirty="0">
                <a:solidFill>
                  <a:schemeClr val="bg1"/>
                </a:solidFill>
                <a:latin typeface="Calibri" pitchFamily="34" charset="0"/>
              </a:rPr>
              <a:t>or be absorbed </a:t>
            </a:r>
            <a:r>
              <a:rPr lang="en-CA" sz="2200" b="1" dirty="0" smtClean="0">
                <a:solidFill>
                  <a:schemeClr val="bg1"/>
                </a:solidFill>
                <a:latin typeface="Calibri" pitchFamily="34" charset="0"/>
              </a:rPr>
              <a:t> </a:t>
            </a:r>
          </a:p>
          <a:p>
            <a:r>
              <a:rPr lang="en-CA" sz="2200" b="1" dirty="0">
                <a:solidFill>
                  <a:schemeClr val="bg1"/>
                </a:solidFill>
                <a:latin typeface="Calibri" pitchFamily="34" charset="0"/>
              </a:rPr>
              <a:t> </a:t>
            </a:r>
            <a:r>
              <a:rPr lang="en-CA" sz="2200" b="1" dirty="0" smtClean="0">
                <a:solidFill>
                  <a:schemeClr val="bg1"/>
                </a:solidFill>
                <a:latin typeface="Calibri" pitchFamily="34" charset="0"/>
              </a:rPr>
              <a:t>  (</a:t>
            </a:r>
            <a:r>
              <a:rPr lang="en-CA" sz="2200" b="1" dirty="0">
                <a:solidFill>
                  <a:schemeClr val="bg1"/>
                </a:solidFill>
                <a:latin typeface="Calibri" pitchFamily="34" charset="0"/>
              </a:rPr>
              <a:t>groundwater</a:t>
            </a:r>
            <a:r>
              <a:rPr lang="en-CA" sz="2200" b="1" dirty="0" smtClean="0">
                <a:solidFill>
                  <a:schemeClr val="bg1"/>
                </a:solidFill>
                <a:latin typeface="Calibri" pitchFamily="34" charset="0"/>
              </a:rPr>
              <a:t>)</a:t>
            </a:r>
            <a:endParaRPr lang="en-CA" sz="2200" dirty="0">
              <a:solidFill>
                <a:schemeClr val="bg1"/>
              </a:solidFill>
              <a:latin typeface="Calibri" pitchFamily="34" charset="0"/>
            </a:endParaRPr>
          </a:p>
          <a:p>
            <a:pPr>
              <a:lnSpc>
                <a:spcPct val="150000"/>
              </a:lnSpc>
            </a:pPr>
            <a:r>
              <a:rPr lang="en-CA" sz="2200" dirty="0">
                <a:solidFill>
                  <a:schemeClr val="bg1"/>
                </a:solidFill>
                <a:latin typeface="Calibri" pitchFamily="34" charset="0"/>
              </a:rPr>
              <a:t>5. </a:t>
            </a:r>
            <a:r>
              <a:rPr lang="en-CA" sz="2200" dirty="0" smtClean="0">
                <a:solidFill>
                  <a:schemeClr val="bg1"/>
                </a:solidFill>
                <a:latin typeface="Calibri" pitchFamily="34" charset="0"/>
              </a:rPr>
              <a:t>Water </a:t>
            </a:r>
            <a:r>
              <a:rPr lang="en-CA" sz="2200" dirty="0">
                <a:solidFill>
                  <a:schemeClr val="bg1"/>
                </a:solidFill>
                <a:latin typeface="Calibri" pitchFamily="34" charset="0"/>
              </a:rPr>
              <a:t>is then able to </a:t>
            </a:r>
            <a:r>
              <a:rPr lang="en-CA" sz="2200" b="1" dirty="0">
                <a:solidFill>
                  <a:schemeClr val="bg1"/>
                </a:solidFill>
                <a:latin typeface="Calibri" pitchFamily="34" charset="0"/>
              </a:rPr>
              <a:t>evaporate</a:t>
            </a:r>
            <a:r>
              <a:rPr lang="en-CA" sz="2200" dirty="0">
                <a:solidFill>
                  <a:schemeClr val="bg1"/>
                </a:solidFill>
                <a:latin typeface="Calibri" pitchFamily="34" charset="0"/>
              </a:rPr>
              <a:t> </a:t>
            </a:r>
            <a:endParaRPr lang="en-CA" sz="2200" dirty="0" smtClean="0">
              <a:solidFill>
                <a:schemeClr val="bg1"/>
              </a:solidFill>
              <a:latin typeface="Calibri" pitchFamily="34" charset="0"/>
            </a:endParaRPr>
          </a:p>
          <a:p>
            <a:r>
              <a:rPr lang="en-CA" sz="2200" dirty="0">
                <a:solidFill>
                  <a:schemeClr val="bg1"/>
                </a:solidFill>
                <a:latin typeface="Calibri" pitchFamily="34" charset="0"/>
              </a:rPr>
              <a:t> </a:t>
            </a:r>
            <a:r>
              <a:rPr lang="en-CA" sz="2200" dirty="0" smtClean="0">
                <a:solidFill>
                  <a:schemeClr val="bg1"/>
                </a:solidFill>
                <a:latin typeface="Calibri" pitchFamily="34" charset="0"/>
              </a:rPr>
              <a:t>   again</a:t>
            </a:r>
            <a:endParaRPr lang="en-CA" sz="2200" dirty="0">
              <a:solidFill>
                <a:schemeClr val="bg1"/>
              </a:solidFill>
              <a:latin typeface="Calibri" pitchFamily="34" charset="0"/>
            </a:endParaRPr>
          </a:p>
        </p:txBody>
      </p:sp>
      <p:sp>
        <p:nvSpPr>
          <p:cNvPr id="3" name="TextBox 2"/>
          <p:cNvSpPr txBox="1"/>
          <p:nvPr/>
        </p:nvSpPr>
        <p:spPr>
          <a:xfrm>
            <a:off x="381000" y="163977"/>
            <a:ext cx="3054491" cy="523220"/>
          </a:xfrm>
          <a:prstGeom prst="rect">
            <a:avLst/>
          </a:prstGeom>
          <a:noFill/>
        </p:spPr>
        <p:txBody>
          <a:bodyPr wrap="none" rtlCol="0">
            <a:spAutoFit/>
          </a:bodyPr>
          <a:lstStyle/>
          <a:p>
            <a:pPr marL="457200" indent="-457200">
              <a:buFont typeface="Wingdings" pitchFamily="2" charset="2"/>
              <a:buChar char="v"/>
            </a:pPr>
            <a:r>
              <a:rPr lang="en-CA" sz="2800" b="1" dirty="0" smtClean="0">
                <a:solidFill>
                  <a:schemeClr val="bg1"/>
                </a:solidFill>
                <a:latin typeface="Calibri" pitchFamily="34" charset="0"/>
              </a:rPr>
              <a:t>The Water Cycle</a:t>
            </a:r>
            <a:endParaRPr lang="en-CA" sz="2800" b="1" dirty="0">
              <a:solidFill>
                <a:schemeClr val="bg1"/>
              </a:solidFill>
              <a:latin typeface="Calibri" pitchFamily="34" charset="0"/>
            </a:endParaRPr>
          </a:p>
        </p:txBody>
      </p:sp>
      <p:sp>
        <p:nvSpPr>
          <p:cNvPr id="6" name="TextBox 5"/>
          <p:cNvSpPr txBox="1"/>
          <p:nvPr/>
        </p:nvSpPr>
        <p:spPr>
          <a:xfrm>
            <a:off x="381000" y="6197084"/>
            <a:ext cx="184731" cy="369332"/>
          </a:xfrm>
          <a:prstGeom prst="rect">
            <a:avLst/>
          </a:prstGeom>
          <a:noFill/>
        </p:spPr>
        <p:txBody>
          <a:bodyPr wrap="none" rtlCol="0">
            <a:spAutoFit/>
          </a:bodyPr>
          <a:lstStyle/>
          <a:p>
            <a:endParaRPr lang="en-CA" dirty="0"/>
          </a:p>
        </p:txBody>
      </p:sp>
      <p:sp>
        <p:nvSpPr>
          <p:cNvPr id="7" name="Rectangle 6"/>
          <p:cNvSpPr/>
          <p:nvPr/>
        </p:nvSpPr>
        <p:spPr>
          <a:xfrm>
            <a:off x="0" y="5987355"/>
            <a:ext cx="9144000" cy="830997"/>
          </a:xfrm>
          <a:prstGeom prst="rect">
            <a:avLst/>
          </a:prstGeom>
        </p:spPr>
        <p:txBody>
          <a:bodyPr wrap="square">
            <a:spAutoFit/>
          </a:bodyPr>
          <a:lstStyle/>
          <a:p>
            <a:r>
              <a:rPr lang="en-CA" sz="2400" b="1" dirty="0">
                <a:solidFill>
                  <a:schemeClr val="bg1"/>
                </a:solidFill>
                <a:latin typeface="Calibri" pitchFamily="34" charset="0"/>
              </a:rPr>
              <a:t>**NOTE:</a:t>
            </a:r>
            <a:r>
              <a:rPr lang="en-CA" sz="2400" dirty="0">
                <a:solidFill>
                  <a:schemeClr val="bg1"/>
                </a:solidFill>
                <a:latin typeface="Calibri" pitchFamily="34" charset="0"/>
              </a:rPr>
              <a:t> water can be </a:t>
            </a:r>
            <a:r>
              <a:rPr lang="en-CA" sz="2400" b="1" dirty="0">
                <a:solidFill>
                  <a:schemeClr val="bg1"/>
                </a:solidFill>
                <a:latin typeface="Calibri" pitchFamily="34" charset="0"/>
              </a:rPr>
              <a:t>stored</a:t>
            </a:r>
            <a:r>
              <a:rPr lang="en-CA" sz="2400" dirty="0">
                <a:solidFill>
                  <a:schemeClr val="bg1"/>
                </a:solidFill>
                <a:latin typeface="Calibri" pitchFamily="34" charset="0"/>
              </a:rPr>
              <a:t> in such areas as glaciers and groundwater (aquifers).  Water may also be </a:t>
            </a:r>
            <a:r>
              <a:rPr lang="en-CA" sz="2400" b="1" dirty="0">
                <a:solidFill>
                  <a:schemeClr val="bg1"/>
                </a:solidFill>
                <a:latin typeface="Calibri" pitchFamily="34" charset="0"/>
              </a:rPr>
              <a:t>transpired</a:t>
            </a:r>
            <a:r>
              <a:rPr lang="en-CA" sz="2400" dirty="0">
                <a:solidFill>
                  <a:schemeClr val="bg1"/>
                </a:solidFill>
                <a:latin typeface="Calibri" pitchFamily="34" charset="0"/>
              </a:rPr>
              <a:t> from trees.</a:t>
            </a:r>
          </a:p>
        </p:txBody>
      </p:sp>
    </p:spTree>
    <p:extLst>
      <p:ext uri="{BB962C8B-B14F-4D97-AF65-F5344CB8AC3E}">
        <p14:creationId xmlns:p14="http://schemas.microsoft.com/office/powerpoint/2010/main" val="1887633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9"/>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9"/>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9"/>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9"/>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9"/>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9"/>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9"/>
                                          </p:stCondLst>
                                        </p:cTn>
                                        <p:tgtEl>
                                          <p:spTgt spid="4">
                                            <p:txEl>
                                              <p:pRg st="12" end="12"/>
                                            </p:txEl>
                                          </p:spTgt>
                                        </p:tgtEl>
                                        <p:attrNameLst>
                                          <p:attrName>style.visibility</p:attrName>
                                        </p:attrNameLst>
                                      </p:cBhvr>
                                      <p:to>
                                        <p:strVal val="visible"/>
                                      </p:to>
                                    </p:set>
                                  </p:childTnLst>
                                </p:cTn>
                              </p:par>
                            </p:childTnLst>
                          </p:cTn>
                        </p:par>
                        <p:par>
                          <p:cTn id="39" fill="hold">
                            <p:stCondLst>
                              <p:cond delay="10"/>
                            </p:stCondLst>
                            <p:childTnLst>
                              <p:par>
                                <p:cTn id="40" presetID="1" presetClass="entr" presetSubtype="0" fill="hold" nodeType="after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942745" y="990600"/>
            <a:ext cx="4201255" cy="4564905"/>
          </a:xfrm>
          <a:prstGeom prst="rect">
            <a:avLst/>
          </a:prstGeom>
        </p:spPr>
        <p:txBody>
          <a:bodyPr>
            <a:normAutofit/>
          </a:bodyPr>
          <a:lstStyle/>
          <a:p>
            <a:pPr>
              <a:spcBef>
                <a:spcPts val="0"/>
              </a:spcBef>
              <a:buClr>
                <a:schemeClr val="bg1"/>
              </a:buClr>
            </a:pPr>
            <a:r>
              <a:rPr lang="en-US" sz="2400" dirty="0" smtClean="0"/>
              <a:t>   </a:t>
            </a:r>
            <a:r>
              <a:rPr lang="en-US" sz="2400" i="0" dirty="0" smtClean="0">
                <a:solidFill>
                  <a:schemeClr val="bg1"/>
                </a:solidFill>
                <a:latin typeface="Calibri" pitchFamily="34" charset="0"/>
              </a:rPr>
              <a:t>At various stages in the  </a:t>
            </a:r>
          </a:p>
          <a:p>
            <a:pPr marL="0" indent="0">
              <a:spcBef>
                <a:spcPts val="0"/>
              </a:spcBef>
              <a:buClr>
                <a:schemeClr val="bg1"/>
              </a:buClr>
              <a:buNone/>
            </a:pPr>
            <a:r>
              <a:rPr lang="en-US" sz="2400" b="1" i="0" dirty="0">
                <a:solidFill>
                  <a:schemeClr val="bg1"/>
                </a:solidFill>
                <a:latin typeface="Calibri" pitchFamily="34" charset="0"/>
              </a:rPr>
              <a:t> </a:t>
            </a:r>
            <a:r>
              <a:rPr lang="en-US" sz="2400" b="1" i="0" dirty="0" smtClean="0">
                <a:solidFill>
                  <a:schemeClr val="bg1"/>
                </a:solidFill>
                <a:latin typeface="Calibri" pitchFamily="34" charset="0"/>
              </a:rPr>
              <a:t>      hydrologic</a:t>
            </a:r>
            <a:r>
              <a:rPr lang="en-US" sz="2400" i="0" dirty="0" smtClean="0">
                <a:solidFill>
                  <a:schemeClr val="bg1"/>
                </a:solidFill>
                <a:latin typeface="Calibri" pitchFamily="34" charset="0"/>
              </a:rPr>
              <a:t> cycle, water   </a:t>
            </a:r>
          </a:p>
          <a:p>
            <a:pPr marL="0" indent="0">
              <a:spcBef>
                <a:spcPts val="0"/>
              </a:spcBef>
              <a:buClr>
                <a:schemeClr val="bg1"/>
              </a:buClr>
              <a:buNone/>
            </a:pPr>
            <a:r>
              <a:rPr lang="en-US" sz="2400" i="0" dirty="0">
                <a:solidFill>
                  <a:schemeClr val="bg1"/>
                </a:solidFill>
                <a:latin typeface="Calibri" pitchFamily="34" charset="0"/>
              </a:rPr>
              <a:t> </a:t>
            </a:r>
            <a:r>
              <a:rPr lang="en-US" sz="2400" i="0" dirty="0" smtClean="0">
                <a:solidFill>
                  <a:schemeClr val="bg1"/>
                </a:solidFill>
                <a:latin typeface="Calibri" pitchFamily="34" charset="0"/>
              </a:rPr>
              <a:t>      molecules undergo change </a:t>
            </a:r>
          </a:p>
          <a:p>
            <a:pPr marL="0" indent="0">
              <a:spcBef>
                <a:spcPts val="0"/>
              </a:spcBef>
              <a:buClr>
                <a:schemeClr val="bg1"/>
              </a:buClr>
              <a:buNone/>
            </a:pPr>
            <a:r>
              <a:rPr lang="en-US" sz="2400" i="0" dirty="0">
                <a:solidFill>
                  <a:schemeClr val="bg1"/>
                </a:solidFill>
                <a:latin typeface="Calibri" pitchFamily="34" charset="0"/>
              </a:rPr>
              <a:t> </a:t>
            </a:r>
            <a:r>
              <a:rPr lang="en-US" sz="2400" i="0" dirty="0" smtClean="0">
                <a:solidFill>
                  <a:schemeClr val="bg1"/>
                </a:solidFill>
                <a:latin typeface="Calibri" pitchFamily="34" charset="0"/>
              </a:rPr>
              <a:t>      in </a:t>
            </a:r>
            <a:r>
              <a:rPr lang="en-US" sz="2400" b="1" i="0" dirty="0" smtClean="0">
                <a:solidFill>
                  <a:schemeClr val="bg1"/>
                </a:solidFill>
                <a:latin typeface="Calibri" pitchFamily="34" charset="0"/>
              </a:rPr>
              <a:t>state</a:t>
            </a:r>
            <a:r>
              <a:rPr lang="en-US" sz="2400" i="0" dirty="0" smtClean="0">
                <a:solidFill>
                  <a:schemeClr val="bg1"/>
                </a:solidFill>
                <a:latin typeface="Calibri" pitchFamily="34" charset="0"/>
              </a:rPr>
              <a:t>, from </a:t>
            </a:r>
            <a:r>
              <a:rPr lang="en-US" sz="2400" b="1" i="0" dirty="0" smtClean="0">
                <a:solidFill>
                  <a:schemeClr val="bg1"/>
                </a:solidFill>
                <a:latin typeface="Calibri" pitchFamily="34" charset="0"/>
              </a:rPr>
              <a:t>solid</a:t>
            </a:r>
            <a:r>
              <a:rPr lang="en-US" sz="2400" i="0" dirty="0" smtClean="0">
                <a:solidFill>
                  <a:schemeClr val="bg1"/>
                </a:solidFill>
                <a:latin typeface="Calibri" pitchFamily="34" charset="0"/>
              </a:rPr>
              <a:t> to </a:t>
            </a:r>
            <a:r>
              <a:rPr lang="en-US" sz="2400" b="1" i="0" dirty="0" smtClean="0">
                <a:solidFill>
                  <a:schemeClr val="bg1"/>
                </a:solidFill>
                <a:latin typeface="Calibri" pitchFamily="34" charset="0"/>
              </a:rPr>
              <a:t>liquid</a:t>
            </a:r>
            <a:r>
              <a:rPr lang="en-US" sz="2400" i="0" dirty="0" smtClean="0">
                <a:solidFill>
                  <a:schemeClr val="bg1"/>
                </a:solidFill>
                <a:latin typeface="Calibri" pitchFamily="34" charset="0"/>
              </a:rPr>
              <a:t> </a:t>
            </a:r>
          </a:p>
          <a:p>
            <a:pPr marL="0" indent="0">
              <a:spcBef>
                <a:spcPts val="0"/>
              </a:spcBef>
              <a:buClr>
                <a:schemeClr val="bg1"/>
              </a:buClr>
              <a:buNone/>
            </a:pPr>
            <a:r>
              <a:rPr lang="en-US" sz="2400" i="0" dirty="0">
                <a:solidFill>
                  <a:schemeClr val="bg1"/>
                </a:solidFill>
                <a:latin typeface="Calibri" pitchFamily="34" charset="0"/>
              </a:rPr>
              <a:t> </a:t>
            </a:r>
            <a:r>
              <a:rPr lang="en-US" sz="2400" i="0" dirty="0" smtClean="0">
                <a:solidFill>
                  <a:schemeClr val="bg1"/>
                </a:solidFill>
                <a:latin typeface="Calibri" pitchFamily="34" charset="0"/>
              </a:rPr>
              <a:t>      to </a:t>
            </a:r>
            <a:r>
              <a:rPr lang="en-US" sz="2400" b="1" i="0" dirty="0" err="1" smtClean="0">
                <a:solidFill>
                  <a:schemeClr val="bg1"/>
                </a:solidFill>
                <a:latin typeface="Calibri" pitchFamily="34" charset="0"/>
              </a:rPr>
              <a:t>vapour</a:t>
            </a:r>
            <a:r>
              <a:rPr lang="en-US" sz="2400" i="0" dirty="0" smtClean="0">
                <a:solidFill>
                  <a:schemeClr val="bg1"/>
                </a:solidFill>
                <a:latin typeface="Calibri" pitchFamily="34" charset="0"/>
              </a:rPr>
              <a:t>, and back again.</a:t>
            </a:r>
          </a:p>
          <a:p>
            <a:pPr marL="0" lvl="0" indent="0">
              <a:buClr>
                <a:schemeClr val="bg1"/>
              </a:buClr>
              <a:buNone/>
            </a:pPr>
            <a:endParaRPr lang="en-US" sz="2400" i="0" dirty="0" smtClean="0">
              <a:solidFill>
                <a:prstClr val="black"/>
              </a:solidFill>
              <a:latin typeface="Calibri" pitchFamily="34" charset="0"/>
            </a:endParaRPr>
          </a:p>
          <a:p>
            <a:pPr marL="457200" lvl="0" indent="-457200">
              <a:spcBef>
                <a:spcPts val="0"/>
              </a:spcBef>
            </a:pPr>
            <a:r>
              <a:rPr lang="en-US" sz="2400" i="0" dirty="0">
                <a:solidFill>
                  <a:prstClr val="black"/>
                </a:solidFill>
                <a:latin typeface="Calibri" panose="020F0502020204030204" pitchFamily="34" charset="0"/>
              </a:rPr>
              <a:t>Because of water’s high specific heat capacity it takes a lot of energy to change its temperature or phase.</a:t>
            </a:r>
          </a:p>
          <a:p>
            <a:pPr>
              <a:buClr>
                <a:schemeClr val="bg1"/>
              </a:buClr>
            </a:pPr>
            <a:endParaRPr lang="en-US" sz="2400" i="0" dirty="0" smtClean="0">
              <a:solidFill>
                <a:schemeClr val="bg1"/>
              </a:solidFill>
            </a:endParaRPr>
          </a:p>
          <a:p>
            <a:pPr eaLnBrk="1" hangingPunct="1">
              <a:buFontTx/>
              <a:buNone/>
            </a:pPr>
            <a:endParaRPr lang="en-US" sz="2400" dirty="0" smtClean="0"/>
          </a:p>
        </p:txBody>
      </p:sp>
      <p:sp>
        <p:nvSpPr>
          <p:cNvPr id="18435" name="AutoShape 4"/>
          <p:cNvSpPr>
            <a:spLocks noChangeArrowheads="1"/>
          </p:cNvSpPr>
          <p:nvPr/>
        </p:nvSpPr>
        <p:spPr bwMode="auto">
          <a:xfrm>
            <a:off x="12700" y="116632"/>
            <a:ext cx="6923014" cy="576263"/>
          </a:xfrm>
          <a:prstGeom prst="roundRect">
            <a:avLst>
              <a:gd name="adj" fmla="val 16667"/>
            </a:avLst>
          </a:prstGeom>
          <a:noFill/>
          <a:ln>
            <a:noFill/>
          </a:ln>
          <a:effectLst/>
          <a:extLst/>
        </p:spPr>
        <p:txBody>
          <a:bodyPr wrap="none" anchor="ctr"/>
          <a:lstStyle/>
          <a:p>
            <a:pPr marL="457200" indent="-457200" algn="ctr">
              <a:buFont typeface="Wingdings" pitchFamily="2" charset="2"/>
              <a:buChar char="Ø"/>
            </a:pPr>
            <a:r>
              <a:rPr lang="en-US" sz="2800" b="1" dirty="0" smtClean="0">
                <a:solidFill>
                  <a:schemeClr val="bg1"/>
                </a:solidFill>
              </a:rPr>
              <a:t>Energy Transfer in </a:t>
            </a:r>
            <a:r>
              <a:rPr lang="en-US" sz="2800" b="1" dirty="0" smtClean="0">
                <a:solidFill>
                  <a:schemeClr val="bg1"/>
                </a:solidFill>
                <a:latin typeface="Calibri" pitchFamily="34" charset="0"/>
              </a:rPr>
              <a:t>the</a:t>
            </a:r>
            <a:r>
              <a:rPr lang="en-US" sz="2800" b="1" dirty="0" smtClean="0">
                <a:solidFill>
                  <a:schemeClr val="bg1"/>
                </a:solidFill>
              </a:rPr>
              <a:t> Hydrologic Cycle</a:t>
            </a:r>
            <a:endParaRPr lang="en-US" sz="2800" b="1" dirty="0">
              <a:solidFill>
                <a:schemeClr val="bg1"/>
              </a:solidFill>
            </a:endParaRPr>
          </a:p>
        </p:txBody>
      </p:sp>
      <p:pic>
        <p:nvPicPr>
          <p:cNvPr id="18436" name="Picture 6" descr="phas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94" y="1143000"/>
            <a:ext cx="466925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081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4169227" y="381000"/>
            <a:ext cx="4974773" cy="5715000"/>
          </a:xfrm>
          <a:prstGeom prst="rect">
            <a:avLst/>
          </a:prstGeom>
          <a:noFill/>
          <a:ln w="9525">
            <a:noFill/>
            <a:miter lim="800000"/>
            <a:headEnd/>
            <a:tailEnd/>
          </a:ln>
        </p:spPr>
      </p:pic>
      <p:sp>
        <p:nvSpPr>
          <p:cNvPr id="5" name="TextBox 4"/>
          <p:cNvSpPr txBox="1"/>
          <p:nvPr/>
        </p:nvSpPr>
        <p:spPr>
          <a:xfrm>
            <a:off x="-28568" y="577705"/>
            <a:ext cx="4295767" cy="5064463"/>
          </a:xfrm>
          <a:prstGeom prst="rect">
            <a:avLst/>
          </a:prstGeom>
          <a:noFill/>
        </p:spPr>
        <p:txBody>
          <a:bodyPr wrap="square" rtlCol="0">
            <a:spAutoFit/>
          </a:bodyPr>
          <a:lstStyle/>
          <a:p>
            <a:pPr marL="457200" indent="-457200">
              <a:lnSpc>
                <a:spcPct val="90000"/>
              </a:lnSpc>
              <a:buFont typeface="Arial" pitchFamily="34" charset="0"/>
              <a:buChar char="•"/>
              <a:defRPr/>
            </a:pPr>
            <a:r>
              <a:rPr lang="en-US" sz="2400" dirty="0">
                <a:solidFill>
                  <a:schemeClr val="bg1"/>
                </a:solidFill>
                <a:latin typeface="Calibri" pitchFamily="34" charset="0"/>
              </a:rPr>
              <a:t>Energy is absorbed when </a:t>
            </a:r>
            <a:r>
              <a:rPr lang="en-US" sz="2400" dirty="0" smtClean="0">
                <a:solidFill>
                  <a:schemeClr val="bg1"/>
                </a:solidFill>
                <a:latin typeface="Calibri" pitchFamily="34" charset="0"/>
              </a:rPr>
              <a:t>water evaporates </a:t>
            </a:r>
            <a:r>
              <a:rPr lang="en-US" sz="2400" dirty="0">
                <a:solidFill>
                  <a:schemeClr val="bg1"/>
                </a:solidFill>
                <a:latin typeface="Calibri" pitchFamily="34" charset="0"/>
              </a:rPr>
              <a:t>from lakes and </a:t>
            </a:r>
            <a:r>
              <a:rPr lang="en-US" sz="2400" dirty="0" smtClean="0">
                <a:solidFill>
                  <a:schemeClr val="bg1"/>
                </a:solidFill>
                <a:latin typeface="Calibri" pitchFamily="34" charset="0"/>
              </a:rPr>
              <a:t>oceans.</a:t>
            </a:r>
          </a:p>
          <a:p>
            <a:pPr>
              <a:lnSpc>
                <a:spcPct val="90000"/>
              </a:lnSpc>
              <a:defRPr/>
            </a:pPr>
            <a:endParaRPr lang="en-US" sz="2400" dirty="0" smtClean="0">
              <a:solidFill>
                <a:schemeClr val="bg1"/>
              </a:solidFill>
              <a:latin typeface="Calibri" pitchFamily="34" charset="0"/>
            </a:endParaRPr>
          </a:p>
          <a:p>
            <a:pPr marL="457200" indent="-457200">
              <a:lnSpc>
                <a:spcPct val="90000"/>
              </a:lnSpc>
              <a:buFont typeface="Arial" pitchFamily="34" charset="0"/>
              <a:buChar char="•"/>
              <a:defRPr/>
            </a:pPr>
            <a:r>
              <a:rPr lang="en-US" sz="2400" dirty="0" smtClean="0">
                <a:solidFill>
                  <a:schemeClr val="bg1"/>
                </a:solidFill>
                <a:latin typeface="Calibri" pitchFamily="34" charset="0"/>
              </a:rPr>
              <a:t>Energy </a:t>
            </a:r>
            <a:r>
              <a:rPr lang="en-US" sz="2400" dirty="0">
                <a:solidFill>
                  <a:schemeClr val="bg1"/>
                </a:solidFill>
                <a:latin typeface="Calibri" pitchFamily="34" charset="0"/>
              </a:rPr>
              <a:t>is given off when water condenses into clouds in </a:t>
            </a:r>
            <a:r>
              <a:rPr lang="en-US" sz="2400" dirty="0" smtClean="0">
                <a:solidFill>
                  <a:schemeClr val="bg1"/>
                </a:solidFill>
                <a:latin typeface="Calibri" pitchFamily="34" charset="0"/>
              </a:rPr>
              <a:t>the atmosphere.</a:t>
            </a:r>
          </a:p>
          <a:p>
            <a:pPr>
              <a:lnSpc>
                <a:spcPct val="90000"/>
              </a:lnSpc>
              <a:defRPr/>
            </a:pPr>
            <a:endParaRPr lang="en-US" sz="2400" dirty="0" smtClean="0">
              <a:solidFill>
                <a:schemeClr val="bg1"/>
              </a:solidFill>
              <a:latin typeface="Calibri" pitchFamily="34" charset="0"/>
            </a:endParaRPr>
          </a:p>
          <a:p>
            <a:pPr marL="457200" indent="-457200">
              <a:lnSpc>
                <a:spcPct val="90000"/>
              </a:lnSpc>
              <a:buFont typeface="Arial" pitchFamily="34" charset="0"/>
              <a:buChar char="•"/>
              <a:defRPr/>
            </a:pPr>
            <a:r>
              <a:rPr lang="en-US" sz="2400" dirty="0">
                <a:solidFill>
                  <a:schemeClr val="bg1"/>
                </a:solidFill>
                <a:latin typeface="Calibri" pitchFamily="34" charset="0"/>
              </a:rPr>
              <a:t>Because of these phase changes, the hydrologic cycle moves not only lots of water, but it moves vast amounts of thermal energy.</a:t>
            </a:r>
          </a:p>
          <a:p>
            <a:pPr marL="457200" indent="-457200">
              <a:lnSpc>
                <a:spcPct val="90000"/>
              </a:lnSpc>
              <a:buFont typeface="Arial" pitchFamily="34" charset="0"/>
              <a:buChar char="•"/>
              <a:defRPr/>
            </a:pPr>
            <a:endParaRPr lang="en-US" sz="2700" dirty="0">
              <a:solidFill>
                <a:schemeClr val="bg1"/>
              </a:solidFill>
              <a:latin typeface="Calibri" pitchFamily="34" charset="0"/>
            </a:endParaRPr>
          </a:p>
          <a:p>
            <a:endParaRPr lang="en-CA" dirty="0"/>
          </a:p>
        </p:txBody>
      </p:sp>
    </p:spTree>
    <p:extLst>
      <p:ext uri="{BB962C8B-B14F-4D97-AF65-F5344CB8AC3E}">
        <p14:creationId xmlns:p14="http://schemas.microsoft.com/office/powerpoint/2010/main" val="348115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05200" y="762000"/>
            <a:ext cx="5638800" cy="3124200"/>
          </a:xfrm>
        </p:spPr>
        <p:txBody>
          <a:bodyPr>
            <a:normAutofit/>
          </a:bodyPr>
          <a:lstStyle/>
          <a:p>
            <a:pPr>
              <a:lnSpc>
                <a:spcPct val="114000"/>
              </a:lnSpc>
              <a:spcBef>
                <a:spcPts val="1200"/>
              </a:spcBef>
            </a:pPr>
            <a:r>
              <a:rPr lang="en-US" sz="2400" i="0" dirty="0" smtClean="0">
                <a:solidFill>
                  <a:schemeClr val="bg1"/>
                </a:solidFill>
                <a:latin typeface="Calibri" pitchFamily="34" charset="0"/>
              </a:rPr>
              <a:t>In </a:t>
            </a:r>
            <a:r>
              <a:rPr lang="en-US" sz="2400" i="0" dirty="0">
                <a:solidFill>
                  <a:schemeClr val="bg1"/>
                </a:solidFill>
                <a:latin typeface="Calibri" pitchFamily="34" charset="0"/>
              </a:rPr>
              <a:t>S</a:t>
            </a:r>
            <a:r>
              <a:rPr lang="en-US" sz="2400" i="0" dirty="0" smtClean="0">
                <a:solidFill>
                  <a:schemeClr val="bg1"/>
                </a:solidFill>
                <a:latin typeface="Calibri" pitchFamily="34" charset="0"/>
              </a:rPr>
              <a:t>pring, days become longer = more solar energy  </a:t>
            </a:r>
          </a:p>
          <a:p>
            <a:pPr>
              <a:lnSpc>
                <a:spcPct val="114000"/>
              </a:lnSpc>
              <a:spcBef>
                <a:spcPts val="1200"/>
              </a:spcBef>
            </a:pPr>
            <a:r>
              <a:rPr lang="en-US" sz="2400" i="0" dirty="0" smtClean="0">
                <a:solidFill>
                  <a:schemeClr val="bg1"/>
                </a:solidFill>
                <a:latin typeface="Calibri" pitchFamily="34" charset="0"/>
              </a:rPr>
              <a:t>Much of the Sun’s energy is used to melt the snow and ice so the air temperature does not rise as much as it would in their absence.</a:t>
            </a:r>
          </a:p>
          <a:p>
            <a:endParaRPr lang="en-US" sz="2400" dirty="0"/>
          </a:p>
        </p:txBody>
      </p:sp>
      <p:sp>
        <p:nvSpPr>
          <p:cNvPr id="2" name="Title 1"/>
          <p:cNvSpPr>
            <a:spLocks noGrp="1"/>
          </p:cNvSpPr>
          <p:nvPr>
            <p:ph type="title"/>
          </p:nvPr>
        </p:nvSpPr>
        <p:spPr>
          <a:xfrm>
            <a:off x="14514" y="228600"/>
            <a:ext cx="9144000" cy="914400"/>
          </a:xfrm>
        </p:spPr>
        <p:txBody>
          <a:bodyPr>
            <a:normAutofit fontScale="90000"/>
          </a:bodyPr>
          <a:lstStyle/>
          <a:p>
            <a:pPr marL="457200" lvl="0" indent="-457200">
              <a:spcBef>
                <a:spcPts val="0"/>
              </a:spcBef>
              <a:buFont typeface="Wingdings" pitchFamily="2" charset="2"/>
              <a:buChar char="v"/>
            </a:pPr>
            <a:r>
              <a:rPr lang="en-US" sz="3100" b="1" cap="none" dirty="0">
                <a:solidFill>
                  <a:prstClr val="black"/>
                </a:solidFill>
                <a:latin typeface="Calibri" pitchFamily="34" charset="0"/>
                <a:ea typeface="+mn-ea"/>
                <a:cs typeface="+mn-cs"/>
              </a:rPr>
              <a:t>How do water’s phase changes influence climate?</a:t>
            </a:r>
            <a:r>
              <a:rPr lang="en-US" sz="2400" cap="none" dirty="0">
                <a:solidFill>
                  <a:prstClr val="black"/>
                </a:solidFill>
                <a:latin typeface="Calibri" pitchFamily="34" charset="0"/>
                <a:ea typeface="+mn-ea"/>
                <a:cs typeface="+mn-cs"/>
              </a:rPr>
              <a:t/>
            </a:r>
            <a:br>
              <a:rPr lang="en-US" sz="2400" cap="none" dirty="0">
                <a:solidFill>
                  <a:prstClr val="black"/>
                </a:solidFill>
                <a:latin typeface="Calibri" pitchFamily="34" charset="0"/>
                <a:ea typeface="+mn-ea"/>
                <a:cs typeface="+mn-cs"/>
              </a:rPr>
            </a:br>
            <a:endParaRPr lang="en-US" sz="3000" dirty="0">
              <a:solidFill>
                <a:schemeClr val="bg1"/>
              </a:solidFill>
              <a:latin typeface="Calibri" pitchFamily="34" charset="0"/>
            </a:endParaRPr>
          </a:p>
        </p:txBody>
      </p:sp>
      <p:sp>
        <p:nvSpPr>
          <p:cNvPr id="5" name="AutoShape 2" descr="https://encrypted-tbn0.gstatic.com/images?q=tbn:ANd9GcT5WFriRZXVNHWeUNrgu-7YtPGn106EskUPLRCPP-MJ0Z234fCDL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8" name="Picture 4" descr="https://encrypted-tbn0.gstatic.com/images?q=tbn:ANd9GcT5WFriRZXVNHWeUNrgu-7YtPGn106EskUPLRCPP-MJ0Z234fCD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838200"/>
            <a:ext cx="300754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3886200"/>
            <a:ext cx="5257800" cy="2971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14000"/>
              </a:lnSpc>
              <a:spcBef>
                <a:spcPts val="0"/>
              </a:spcBef>
            </a:pPr>
            <a:r>
              <a:rPr lang="en-US" sz="2400" i="0" dirty="0" smtClean="0">
                <a:solidFill>
                  <a:schemeClr val="bg1"/>
                </a:solidFill>
                <a:latin typeface="Calibri" pitchFamily="34" charset="0"/>
              </a:rPr>
              <a:t>As winter sets in, shorter days = less solar energy and therefore less heat</a:t>
            </a:r>
          </a:p>
          <a:p>
            <a:pPr>
              <a:lnSpc>
                <a:spcPct val="125000"/>
              </a:lnSpc>
              <a:spcBef>
                <a:spcPts val="0"/>
              </a:spcBef>
            </a:pPr>
            <a:r>
              <a:rPr lang="en-US" sz="2400" i="0" dirty="0" smtClean="0">
                <a:solidFill>
                  <a:schemeClr val="bg1"/>
                </a:solidFill>
                <a:latin typeface="Calibri" pitchFamily="34" charset="0"/>
              </a:rPr>
              <a:t> However, liquid water releases heat as it freezes = less of a drop in air temperature. </a:t>
            </a:r>
          </a:p>
        </p:txBody>
      </p:sp>
      <p:pic>
        <p:nvPicPr>
          <p:cNvPr id="1032" name="Picture 8" descr="https://encrypted-tbn2.gstatic.com/images?q=tbn:ANd9GcR8TyKX3932TPVA7MvJL1pZhgUkkNl63wDEQxbbcZuGeivXc-5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919" y="3886200"/>
            <a:ext cx="379250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91000" y="1066800"/>
            <a:ext cx="4724400" cy="5791200"/>
          </a:xfrm>
        </p:spPr>
        <p:txBody>
          <a:bodyPr>
            <a:normAutofit/>
          </a:bodyPr>
          <a:lstStyle/>
          <a:p>
            <a:r>
              <a:rPr lang="en-US" sz="2600" i="0" dirty="0" smtClean="0">
                <a:solidFill>
                  <a:schemeClr val="bg1"/>
                </a:solidFill>
                <a:latin typeface="Calibri" panose="020F0502020204030204" pitchFamily="34" charset="0"/>
              </a:rPr>
              <a:t>Water has a low albedo and absorbs more than 90% of the solar energy striking it. </a:t>
            </a:r>
          </a:p>
          <a:p>
            <a:pPr marL="0" indent="0">
              <a:buNone/>
            </a:pPr>
            <a:endParaRPr lang="en-US" sz="2600" i="0" dirty="0">
              <a:solidFill>
                <a:schemeClr val="bg1"/>
              </a:solidFill>
              <a:latin typeface="Calibri" panose="020F0502020204030204" pitchFamily="34" charset="0"/>
            </a:endParaRPr>
          </a:p>
          <a:p>
            <a:r>
              <a:rPr lang="en-US" sz="2600" i="0" dirty="0" smtClean="0">
                <a:solidFill>
                  <a:schemeClr val="bg1"/>
                </a:solidFill>
                <a:latin typeface="Calibri" panose="020F0502020204030204" pitchFamily="34" charset="0"/>
              </a:rPr>
              <a:t>the energy absorbed by the oceans is distributed around the globe due </a:t>
            </a:r>
            <a:r>
              <a:rPr lang="en-US" sz="2600" i="0" dirty="0">
                <a:solidFill>
                  <a:schemeClr val="bg1"/>
                </a:solidFill>
                <a:latin typeface="Calibri" panose="020F0502020204030204" pitchFamily="34" charset="0"/>
              </a:rPr>
              <a:t>convection </a:t>
            </a:r>
            <a:r>
              <a:rPr lang="en-US" sz="2600" i="0" dirty="0" smtClean="0">
                <a:solidFill>
                  <a:schemeClr val="bg1"/>
                </a:solidFill>
                <a:latin typeface="Calibri" panose="020F0502020204030204" pitchFamily="34" charset="0"/>
              </a:rPr>
              <a:t>currents, winds and topography.</a:t>
            </a:r>
          </a:p>
          <a:p>
            <a:pPr marL="0" indent="0">
              <a:buNone/>
            </a:pPr>
            <a:r>
              <a:rPr lang="en-US" sz="2800" i="0" dirty="0" err="1" smtClean="0">
                <a:solidFill>
                  <a:schemeClr val="bg1"/>
                </a:solidFill>
                <a:latin typeface="Calibri" panose="020F0502020204030204" pitchFamily="34" charset="0"/>
                <a:hlinkClick r:id="rId2"/>
              </a:rPr>
              <a:t>thermohaline</a:t>
            </a:r>
            <a:r>
              <a:rPr lang="en-US" sz="2800" i="0" dirty="0" smtClean="0">
                <a:solidFill>
                  <a:schemeClr val="bg1"/>
                </a:solidFill>
                <a:latin typeface="Calibri" panose="020F0502020204030204" pitchFamily="34" charset="0"/>
                <a:hlinkClick r:id="rId2"/>
              </a:rPr>
              <a:t> circulation</a:t>
            </a:r>
            <a:endParaRPr lang="en-US" sz="2800" i="0" dirty="0" smtClean="0">
              <a:solidFill>
                <a:schemeClr val="bg1"/>
              </a:solidFill>
              <a:latin typeface="Calibri" panose="020F0502020204030204" pitchFamily="34" charset="0"/>
            </a:endParaRPr>
          </a:p>
          <a:p>
            <a:endParaRPr lang="en-US" dirty="0"/>
          </a:p>
        </p:txBody>
      </p:sp>
      <p:sp>
        <p:nvSpPr>
          <p:cNvPr id="2" name="Title 1"/>
          <p:cNvSpPr>
            <a:spLocks noGrp="1"/>
          </p:cNvSpPr>
          <p:nvPr>
            <p:ph type="title"/>
          </p:nvPr>
        </p:nvSpPr>
        <p:spPr>
          <a:xfrm>
            <a:off x="228600" y="152400"/>
            <a:ext cx="8229600" cy="685800"/>
          </a:xfrm>
        </p:spPr>
        <p:txBody>
          <a:bodyPr>
            <a:normAutofit fontScale="90000"/>
          </a:bodyPr>
          <a:lstStyle/>
          <a:p>
            <a:pPr marL="457200" lvl="0" indent="-457200">
              <a:spcBef>
                <a:spcPct val="20000"/>
              </a:spcBef>
              <a:buFont typeface="Wingdings" pitchFamily="2" charset="2"/>
              <a:buChar char="Ø"/>
            </a:pPr>
            <a:r>
              <a:rPr lang="en-US" sz="3100" b="1" cap="none" dirty="0" smtClean="0">
                <a:solidFill>
                  <a:prstClr val="black"/>
                </a:solidFill>
                <a:latin typeface="Calibri" panose="020F0502020204030204" pitchFamily="34" charset="0"/>
                <a:ea typeface="+mn-ea"/>
                <a:cs typeface="+mn-cs"/>
              </a:rPr>
              <a:t>Oceans</a:t>
            </a:r>
            <a:r>
              <a:rPr lang="en-US" sz="2800" cap="none" dirty="0">
                <a:solidFill>
                  <a:prstClr val="black"/>
                </a:solidFill>
                <a:latin typeface="Calibri" panose="020F0502020204030204" pitchFamily="34" charset="0"/>
                <a:ea typeface="+mn-ea"/>
                <a:cs typeface="+mn-cs"/>
              </a:rPr>
              <a:t/>
            </a:r>
            <a:br>
              <a:rPr lang="en-US" sz="2800" cap="none" dirty="0">
                <a:solidFill>
                  <a:prstClr val="black"/>
                </a:solidFill>
                <a:latin typeface="Calibri" panose="020F0502020204030204" pitchFamily="34" charset="0"/>
                <a:ea typeface="+mn-ea"/>
                <a:cs typeface="+mn-cs"/>
              </a:rPr>
            </a:br>
            <a:endParaRPr lang="en-US" sz="3000" dirty="0">
              <a:solidFill>
                <a:schemeClr val="bg1"/>
              </a:solidFill>
              <a:latin typeface="Calibri" panose="020F0502020204030204" pitchFamily="34" charset="0"/>
            </a:endParaRPr>
          </a:p>
        </p:txBody>
      </p:sp>
      <p:sp>
        <p:nvSpPr>
          <p:cNvPr id="4" name="AutoShape 4" descr="data:image/jpeg;base64,/9j/4AAQSkZJRgABAQAAAQABAAD/2wCEAAkGBxQSEhQUEhQVFRQXFRcXFxQWFxcXFBUWFhQXFhQVGBUYHyggGBolHBQVITEhJSkrLi4uFx8zODMsNygtLisBCgoKDg0OGhAQGywkHyQsLCwsLCwsLCwsLCwsLCwsLCwsLCwsLCwsLCwsLCwsLCwsLCwsLCwsLCwsLCwsLCwsLP/AABEIAQcAwAMBEQACEQEDEQH/xAAbAAACAwEBAQAAAAAAAAAAAAADBAACBQEGB//EAEAQAAIBAwICCAMGBAQGAwEAAAECEQADEgQhMUEFEyJRYXGBkQYyoSNCUrHB0RRicvBDgpLhBxUzotLxJDXiFv/EABsBAAMBAQEBAQAAAAAAAAAAAAABAgMEBQYH/8QAMhEAAgIBBAEDAgUDBAMBAAAAAAECEQMEEiExQQUTUSJhFDJxgaGRsfBCweHxUoLRFf/aAAwDAQACEQMRAD8A0OqNfX70fB7GcNs0bkDg0cwNPchbWQoaNyDay9i0WMVM5qKKx43J0a1joznXnZdWketg0DfLNTR6SK8vLncme1h0ygjWtaIGsN7Oh40O2dFFJybGopDA09IshtCgATrFAFBQB1hQAvctzQAvc0YNaRyNGM8SkLXdKIiK0hnlZjPTRo890hoDO1ezg1Ca5PA1Wle7gQfRsK6lmizilp5IXZCK1TTMXFo5FMmmSKB0yRQFMgFAHrLPR4r56WrZ9VDQxrkl3ooGnHWMmfp6A/8AK45U5axij6eit3o3bhThrHZOT09VwKWdPg1dU82+HBx49P7eTk2LN0RXj5FKz3sTjQ9YArKmbbkauncRQOxhbwoAIWoABcegYB3oA6ooArcFAAhQBy41AAFtE0AXuaUHiK0jkaMpYovsS1GjHdWkNRJMxnpYtHnOktLBr2NNm3I8DWafYzNxrus82iY0WFExosKOhaLCj6MukivkT7wt1QoAr/DigAN7T0Coz7+imujHlrs5c2CwKaMitZZIsxjjlErduFa0x44yMcuWUBvR6skVjnx7ejo02beX/j4NcZ3j1rXyKAKXNTNAHLd2mA2t4UCB3NQKBg+toA7IoAIrAUCAXtWK0WNsyllSKpcDUPG0CzJmT03pdpFejo3To8rXxtWecKV6yZ4bXJMKLFRMKLCiBaLCj6W5r5Q+4A0AdJoAEzUAcxFAC92ixULXtNlXRiy7Tkz4N4NNNjWmTKpGePC4C2os1hsvo6VkrsqjxR7TF78QvX0vaZXvRBXNXFaQwNmU9TFEta81s9Nwc61asZF6uaWJpnXHMmifxMULE2N54o6NbVrTsy/ExOXNdtWkdOzOerSRl6jVE16GLCkjys2obYTo/VENTy4lQsGd7jfvrmsVwxe2R6U1vieZ1GiIJivThlTR408LTFTaitdxjtOYU7CiBKLCj3RvTXy59mEt0AEcCgBdqAONQBRbU0AGwAFAgFwUBwZ+s4V04U7OPUNJGRcfevUjBUeNPJKyvWGn7SF70ijb1SgkRKbZwCqpEJsKLpqHiTNVlkjhuGhY0geWTKyaraiN7OEmmkhbmVxqrIoJYEEVMuioLk9HZfavOkuT14PgztZcxaujHHcjjyy2yCW7KXR3GpcpY2WoQyoS1fRxTyrfHnUjny6dxEwlbWc9G/8AxEV83TPrmw1vX1agyHkSLPq5qWmilJMoNRSGEW/TphaLjUUUxbkAv6ut8eKzmy51EUOsrpWnON6sWv35rfHiUTmyZnIWK10WcrRzCnYUTCiwomNFhRMKLCiY0WFEwosKJjRYUTCiwoLp7W9ROXBcI8mtbauRo7U6M/XmTXRi4Ry5uWC0zlTVTVojG9rN9CHXeuB/TI9RVOJiazTYtXdjnaPNy4tsi1w1xxwI9CWpYNRW6xI53mbYwlysZ4LNoahojXKhac0eqK9bWiwIyepZ3rqpYUS9QwbtNaxgkYTm5A8a0syomNFhRMaLCiY0WFExosKJjRYUTGiwomNFhRMaLCiY0WFEC0WFB7e1QzSPAU3KjaXuFX3NargxfJXGnYqNXQPtXLlXJ24XwTX25E0YpUGaNoRK1vZzUcxosKO40WFExosKOY0WFExosKJhRYUTCiwomFFhRMKLCiYUWFEwosKJhRYUTCiwomFFhRMaLCgbuBVJWQ2kDD1VE2FQ1LLQSKkqjmNFhRMKLChrS7VlPk1x8DF07VmuzaTtCmNbWYUTGiwomFFhRMKLCiY0WFEwosKJhRYUTGiwomFFhRMKLCiYUWFEwosKJjRYUVJFMXB1tqS5B0hHUasDYVvDGc2TMlwhVXJrWkjFNtjlix31jKZ0QxscW3FZbjdRO40rHRMaLCjhWixUXRqTRSZctU0VZbClY6JhRYUTGiwomFFhRMaLCiY0WFEwosKJhRYUTCiwomFFhRMKLCiFadhRna7pBUGx3roxYXI5c2ojDgxl6RJaTXY8KSo89ahuVk13TQBCkxPDYmfaso44wfJtLLKa4B39UloKbrEZHYAEk+golkSdIIYW/qZrfxNq2qkhjkYAC7+1c0pSk6OuEYRjuIL9s3WaHyRZOwgCJgeO1L6lAr6XMHpPiAXCsWbgVvvNAA/ehYZVYPPC6OdIaxrpeylpinytdkAAzwA4mjHDlNhkycNR/wCjWWEUDuAFRzJ2XxFUBN2a02mblZZDUsqI0iVm2apDGNZ2bUTGiwomNFhRMaLCiY0WFExosKJjRYUTGiwomNFhRMaLCiY0WFGH0zrWGyg126fFF8s83VZpLiJ5q7mxkg16UdqXB5Et7fJEQzwptoEnYbUqi3bVcDk3Pk9NQSx2jQ1GlDHrnAxQdkGotRf3NKc1x0N9Fr1xV/uqDFTkeyP3ZWJb5L4QLTtKX3jiSB7xT/8AFB/5y/YbvWj9gg2HE+gqVLmUhuPEIi1m6xRkiD1kk8oBmtJRW5S+xlGb2uP3CteJNCikNzbD6eyWrOUkjTHByNKzp4rnlOzrjjoLhUWaUHxqLNKJjRYUTGlYUTGnYUTGiwomFFhRMaLCiY0WFExosKJjRYUTClYUDfSqeIq1kaIeKL7BHo5DyqvekS9PD4KHopO6n+In8kvSwMLX/DpuahWAIRa2x5krlJ8mGTBJ1CK48mzq+iw9rqxsDWKy/VbN3g+jbEGLaWLeAPKNqv6ssrMvoww2ndHbt9XH3eO/vRNz3BjWPYJ6/pFQYXjwmtsWB+TDNqUnSELYZzXQ9sTljumzX0XRnM1yZM/wd+LTPtmpbsAcK5XKzsjBIvhSsqiY0WFB8azs0omNFhRMaLCiY0WFExosKJjRYUTGiwomNFhRMaLCiY0WFExosKJjRYUTGiwomNFhRxtuNPsHwYnS3TSpIU7124NK5cs87U62MOEeU1WvZzJr1YYVBUjxMmeU3bGNLedhitZzjCPLNcc5yW1GxoOgyd2rjy6tLhHfh0TfMje02hVOArgnlcj08eCMUM4VnZrRMaLCiY0WFExosKDY1FmlExosKJjRYUTGiwomNFhRMaLCiY0WFExosKJjRYUTGiwomNFhRMaLCiY0WFExosKEelNOzLC7VvgnGMrZzanHKUaieTv/AA5dJkma9WOtxpUeJP07I3Yufh24OVaLWwMn6fkRp9B6F7bbrXNqcsZx4Z2aPBPHLlHrlWvJbPcSO40rHRMaLCiY0WFExosKJjRYUeBP/EK6BvYRT3Etv5CK9WPpkatyf8HM9S/gR1X/ABLvLBNtIjdRJPuTRPQ4oLlsazyYov8AxC1t5osrbURMFZMep3qI6THLoHmkhrT/ABRr2MFp/otgeu4q56bBj/N/cUcs5DY+JNUTh1gV4kZ4ziDEwB31mseCui3Kd9gE+ItcpIN620Hb7M7jzrPZh8opby6fG2qmPsj2+rgqQc+OOx40vZxt8Jhva8jFz411Y/wbJ/1/vQ9Pi8SYb5/B0fHmoP8AgWl8WLkfSlHT433IHkl8FX/4gXxsbFsnkylip/WtHpcS/wBT/gXuT+A+g+NNS5OVm3HhkI9zvS/D4WvzMPcn8DjfEeo+aLGMxMPI7/vVPtafq3Ye5k+Cl/4xuD5FtN/rE+Rp/hsXy/4D3J/B1fjO4PnsKP8AOT+lC0mN/wCv+B+7L4KL8fAkqtqSB+LafGRw8qh6aCf5v4H7kn4M/V/Gt8nslF3+UJkeHeTWvtaZLyTuyC7fFetIkFB5pVPDhrgSlPyFs/FmsHzLbbyQ/vR7OCub/qFz8BE+MNTMkAeGIj96PZ0/+MN2QbtfF2oPC3bIjx/es3gw12x75hLnxdqUEvpkA5HL/c04aSE/ytilna8A9H8eFt3S2o32lyxju5Vp/wDnr5f8EPUSXg5//c3N/skXumd/Y1a9OhXLf8B+Il8GZf8Aj3VE9hbfjA5f5jS/B4l1Y/ekeP1OuDMSrMx/H3ftXY8vmJhtrsVtsGPaybx5+g51K+t82DVdDDOttgbKsH5sdjvyq5RS4igi/ke1F666SWdTI+QO5I/C2PaxNcc8bUras1tbaQd9FduBWZL1sjSXCMWuT1gfJFLcSeBCEzw7qinHjh8of5q/Q50iLzFSlu8HVbJyVbpz4dZMdlYkgiCTFEILm/v8BOT4/YYuaR+sPYb/AOxD7qYw6te3/TPPhSS4/wDX/cb7/wDYBorb9ZbDi91puXBqGJbqTbOQXEns8MYjuNE0lF9VxXzYoW2u78/oKLa1Jt9ZhdJtjqMIYl5R/tY5wxU5eHGr2xbpVzz/AME3JK+eOP8Ak1tX0M4sHAXC6IN1yyJUA8tyTB96HD6k3RW/6aF7Om1DNayFxRqLgZpyAsC3cbsn8AZcdtqlxST+38gnJtff+P8AstpjeOpU4XUQteW4pF024xbqyWY4mSBEAAVO1KHh9DTbn/UAmluDS2Qq3lxeNQMHZthsVWQWtzxxMVbre2/2JX5El+5b+GLGyjvfKC3dybB7ZY5jq1YEkjadyZIApx8uvgH4t/JXpHTdu2cbnVZfadWCbmMdnZd4njQsb5dc+ByldfBbpSywF0WbV9lfTp1RCuWVlY5Zc1aI47mpjC2nKu+QlKrq+h9tEc9UzdcAqjqlBdVJNoglV+8Z7uBpU6ih/L5E9Xobi29MQ9/B0DXzFy44uFFjO2rBgBJETAPGrpXLhfb9CGnS7+53VaByD277FdGGRgty2Xuh2xDKCe3EbTJpRr4XY5XXb6DLa/8AkMzi6pbTpiyq5GYtHMEDbIE7A86zaeyl8sv/AFW76FOh7d0i4stIxC3bnWL1kSScLh7J3Ekca6VGT/LwZJ92F0Wgulz1kuCZ48ucV0xTjHlmbfIxdSyg7Q7QMYg7EctqtqnfgSbM+71bbrbCGfut+hoUYpchbM5tMllgVcOTOw+SDtvNZxhGHXZSbfYZ1baDhPCBsfKul3XBCJZKLl1l4T+GJY+vKst6i6ZW1sCnSBy+yDAedYye9/SUvp7NbT692/6jJtyYsGjwgb1XsPyh+58DrdKsgm1buOsScRt7monBR6GpX2U1PTRYA9U1vb7xO/1pwhGnYm5GSel2JIg/34VCxKT6G5s7a6eZD2ZWnsivAt7Zdem9QwJycqdyVnH/ADc6r2r6FuOjpdl3Lo090k+9DxRT7BZGOWNddu7IPRT2vY1TwqrfAvdoNp7WpMxntucuQ9qPbhGuQeWxTU9I30MPKnwHH1Iq1BUG6w+mJcA5FDzy4eYiqkkuyU34H7d/BAVvgkz2FWSI75G1YqMJSqv7FbpIQ6Q1it86ueEFnE+eKnhSeJPgpSaF9P0x1bD7O4R4bg+5pOFOqHuvk0h8RIQ20E7rkJjvBir9lcckbmDHSbv8zqZ7lke4E1XtwS6DcxbUa4BPEcxO9HC6HTfZm/xTfNOQ/BuPqKzdvlFcF72k1JTOVt2zAhuyTPdzNJ7rqyU4sLo7QC9sK387Me+t41VENOy5cAt9lLciwGw7551dhQheVuSqSeJJiPDwqN7+B0hW10b1pnJQe8wPz41k8O522Pe1wO6PpBbH2bAXQCSCVJPkIjanuceIsbSlyzSX4hQ2oCWxx2CHrI8jsKlTe7c2xPGjKPSfWN2Tc3gSzQF9I4VUcm99cDapDFzSgCesVxHDchZ8QRVSilzXAk2xco3J457d3nWivxwJnQ1lU7V0O34ANz/mNR7kVw+Q2N9GfLs0oGCz37VC3TfCHxHs19JaU73BaJ5wGD/StFBp8g5WPrrXsx1dq69oHgOyvHhyNZ5O67BJMJ0v0odQ32ga3w7BYwfHjtV4I48aq+SZRfgTHSNm3DL1mQO8sCn1FXKVXyqBQsU6QuZnLIBD/MuR9txWdqRatIFo7LXB1fWhbY5s28nyEmo2KwcmFt9H2kudi4zhfvsBHDc708UNvNcibtG9p9PpnRmbLJR90jtHnsdhV757ltohxE7uNzZLBAHynIZeZ241orX5mL9AA0aoM8mzHI8vMihtIpWw1jpu4hDDZBPaxBH+nnXNP6uy1BCGv6Re4T9mbg45HgN9pCxQ5ySpLgFFI7prIcfaFlbiFUEx7zW6Tap9kN8hv4Es0ZNt3j/1WblXDKoV1J4zGM7PbMx/lod2NFrenVlONyee/ZJ9+FUqaJdlVskTKlgPvZ5geQqeU+B9jJwAUWrQybgTIy78QacssYP9QjjlJX8AbaC0c7ttXPDFmIjvJEUSf+oKvgNqNVm+RuWgDEW0URAGw2E0kkumHPwJrffJlJKL3IAB6jjRHd0Drs5fDCcQI/HO5/eq3cUkJoXt9EB5brEXzjL2maz9nm2x730PabphEUK1sXCogMVJJ8SKrfJcKwcE3yP6zp9Ci4oggCRbTtjxJjaojkcbbt/uHtozbeuN1oydVMy1x9vXaKrG1PtcBL6Qt7TY79Yr9zb7es03FRfKGpNoE3ZEXFFweIkie40UmgsXYWp7BZB3N9aIuPjgTsMbtsKoyBaZ+UqP9R4mh5FVMaTs09H0hbK4Hq8+O57RB4ELz4VgtZFTpv8AY1/Czcd6XAne1RyhS+8DgFQf331rHMpvgycdq5C3bLjdnBEbQ249jVyVd9CTsXRyJLAMp8d/cUqT6HYN0RiAjHfirDh4Tzojt6Btmjp77uOqDLaBP3YWY4SeNN0vzE15QS9ZKggXDAG/Vgux79wdquklaEm2IFUVpLXvHIwQfKsnFro0L39Pn8i4tPLu8VH6USdISV9FLxS2B1t5Y/DEt7DesJ6qEV2bY9POb4RS30vaG1uxcbx+X14muSfqKXSO/H6Tkn2C6UL3lSbJtqrZBixJ4R6V5mr1Tyro9v070x4p2334NHovo3Uus9Z9mBwaCfQ8frUabUaltRg/2NfUNHoIJymqf2FLtpQ4BlPF+B8ivDyr6bE3/qR8ZNK/pCa2yy2WfbBVLSBJY8FBY8pilqsvt43KLK02L3Mii/LF+jWt3lUE4XO5tgf6XH5GvP03qOOcts+z09X6Rmwx3x5j/nY5qtLh/wBQTvGRGQjmMhvXsJxrg8Z35BXn2izZIU8SZmO/c1SbXESa+Suj1CWCCyWmcmZZmIXuleFZSW19l1aLvfJY5Xbbs0kIq9kk+S0lVUmH7FEN6Iui4qjuAUeQgU4Lde4TavgNYthgSruoE73ACAOcmsXlUFb6NFBy6B3tToUkQ965yKfKD57VyZNbFdcnZj0OSf2F9JqXn7HTA/17/p+tcctfJdI78fpN/mkU6S0d17iveRUbEKAm3Mkeu9ebqcssjto+g9N0WPFFq7Ru6Top7VvK7dWCNrbwZ8idxXZ6e9Q5cS4PL9W/AwjxD6vDXBkHUNkUC4J4ICPc19FDdL6WfKtrsY0hVziLkxyZP/HlWcpbLKitwPo/WWrswxtvJA4BWEwCD+lefj9QxzltfDPTy+lZoY/cirX9hfV2HQ5G4rH8GJM+ZNdy+pXZ5t14GrnR182zce6tlY+UkDKeSgb0OLVckqSbomgYW1+a2ynYu2U8eAHOt4yjFJEuLYjc1d3UGEm3b4CPnYeJ5Dwrypynk5fCPWw4Yx7N3o/4WtW1DXePHHnWCxOTqKOuWqhiHbestA4W1UEbch9TtXTj9PT/ADM4svqmT/SZvSHSu7W7hG4jYTHdBA/Kry6KGxxiidPr8kcsZt9MZfp20yBBEKBAJYSf6Rx96NNp44VXknW6qWom34MS90pbYjEMSCezACz5ETXb7sW0kjhppcl+llLWAqLsXGYXdQBvJ7t68/1O3Cker6RFSzcsRextBr5pwaP0CM4tUPaHpRrfZcsVP3x86/8AkPrXo6T1GeJ7Z8o+f9S9Dx5Vvw8P48MvqLQBDI1xg2+SkRH9LcfKvoMWoWRWuj4/Lhlik4yVNC/XEyEdI7ri8fpsa6HLjhmH6iTEqZkjfjaPZ9OYrBuXZoqNK50mVQFjcbaEt3DlJ8I4VhPUOHEV2awwqTF7Oiu6tx1h8kGyr6frXJkjKXMz0sMYQRutpdPpBBHWP3bQK5nCT6RpLWqHCM/UfFjjZEVfIb/nThiafKOXJrJy6Ze10wbmORUlWy37O4HDeu7JpY5YJIz0uungm5d2mhXpjpB7jy3ZP8sOv/5rfFD2+EujmyZHkdy8kHTzlAnWuRzDrsfIrWkciTujNwTD/wAS5sXTbklUx2WCC0A8OPE+1Z6uTlickb6OKlnjF/JkWNNCARyr5KcXdn6Rg2rGosb0+qx2uL1if9y/uPCu7S66WJ1PlHj+o+iY8634uJfww7W8e3bFt0bcSDsfKdvKvocWojNboPg+Nz6eeKWyapjGnRLpAvMF7sFxjzrSeVPsxURv4e04NwbbLyrHPClSOyGUD0zqWNxs2YCYAwMAeLch408UNiOactzsXs6fYH5l4kA5AeMca7YpVwYtvpkXqgJW31j+GWP/ALp8doVPoWKnLO5b2H3C2BJ7hSmm/qoa+BrUdIq5UKlu0AsQoyY95J4k1imlLspR4FmdrRlTx5yQPIidqMkYscW0HRluc1V/AypPjPPyryc+hTto9zRes5MdRnyv5QndtwYOx/PyryZ4WnTPqsGshljui7RLNwpPNTxUkwfEdxow554JKiNZoMWsxu+GumOTAztlWXudFJB5gmvehrE47/Hk+Ln6fOOV4ZLnwKhnLhsbcd2K4+1dM5O6OOOJ7d39fsXe0LjF9uwcYHAR3DxMmuTCnLLUv2OulHCpR7vn/Y3OhGwS5cjcDaok3O/izp1CWKMVfNc/7HndW5e4A2QLGeRjxKxWqyJRfHR53tuUkvLA3NGp7QYMvhx8dqqFPiX+f9DniqKlH9/t/wBnbtvq2j5vFtgfrVYskZRUic2KWObizjuTwtiPAEg+ZFaN/BklQvc7XEBfCTH13FTT8jGtFrWXgBtwIJ/s1UZcU+g4HUvrcnIdW3f90+n61wajRxlclwexovV8uGoz5X8gL1rEwfTuPiDXkZMLi+T6vTa6GaO6DsHacoZXnxU8G8x+tLFknidxDV6XFqobZr9/KGnsrcXJQo3E9qHB/avcwaiOVWfE6zRZNNPbLrw/ke0Wp6sk16+XFuR5mPLRNbaZ+2lwkGdj9RPAGufHKvpZtJXyjN0bBCYMNzBYj2itE0mQ+Ri47tuCxPcIH5cavcn0KqEm1DA9rtEdyy3ltvWc3JFKmcYg77Ke4jtk+nCoVPl8DZbrZ3LwB939Oc1Dl5Y0rKi+xMYtiN5GIPnTeffx4FsofTVKy4XJK8njtIfMV50lGe5eF5PWU56bZOLSk+0vj7/qKtaIYrxjgRwI5EeYrzZ4lfB9HpddHJALpbRnf5TxH6+dPH9Muen2GrSywuP5l0/v/wAgr2mNm7iyNHJgZEV6eWVpV4aPltI0pyTVtppL7/5/Ia0Ia4oEAtmNuIYczXfpEnzR52abS2mp0bcZNuR/LvrHPiklkldfH+fc7sefFL2opNtd3+vX6IBq7DFi2aLtIy3kcJEb1GLULJiUZfAtRheLPKUfl8mL/Csm6sm/dMbH86eTanGafTDTKbhkgl2rv9OS2rh4lG2EDeNu+IqoQjFNtd8mGWbm1T4SpfoDtugBXqyD/WfXb9q0jS8GbA23g7SPA7/91Vx4ECvXG/lbxB/Ss3IdBtLfbmoZfwTv9aXP7DHbfSVsEq9tgp8eHlNc+WCa5RvgzyxS3RdMreUK0AkqRKk8x+9eZPFTPqtJr/djfkvp9mBG/eDwI7jWcLhK0dWohj1GNwn/ANfccKEGDsR/c19vGUZxtH5i90HTKKzISUMTxB+U+YrDLg3cnRjzVwcuai2wi4ptt+JBKnzHH8645e5Ds6k4y6KrpQO2hzHeSDHtwqYyQ2mBuhmaWU8NoJk+o41pF2+SGuAT6dWPZYjbcZQT78ac4RbBNof02hCIzkFsVJKneY4Caw1E4Ysbl8I30+KWXJGHy6NI6ArZ6y4FYYZYKIjuE15XvZdjySqquj1sum07yrT40926tzfD+eP7HbeguWeqZ8Ct0gFFHy5cN+dcz1eWFN1TOn8BpsjyY8blugm7fTomosXjk8WwEdkHZ3ZQ8LO/9zWGTU5JNyXg7NLosMJQg5O5Rv7LgJft9XduqQJFoXLQjjMLB7+0Yolmabv4NMeLfGO1+Wn9v8R2/prpupbUBXFpWuNhkCzCcQs7Ad9XHUzT2ruv1OSXp+J3lk+HJpcpfvZd7FxzaTFUuEMWYjgqmNl5zxrox6/MnGPTZzZPTNMvcyOTlCNVTVu/FhNVomF2wgfEkvltAaBtIrq1ObNeOO7lv9v6HPo8Omcc2Ta9sUuL5V/cresi3fcYq2OnLnbiRvA7prmzScMttK1GzpwYff01RbqWRKm/n/cWuaR1W3duhCtxguCggqGkiG5wBWH4jLHblklz/U6VpMM/c0uOUk42/s2uyHoy6FvFOrCW3x3EsyzFVPW5mpONUmZ4fTdNuxxyN3NePBgdLdHsjSBt/LuR7frXr4ZuUUz5/NBQm4/DYkL3I7eJAP0rd9UY2UOncnYLv3Db1qUgCq4QFGEHjwBX0blWt1wFWBuEt91mI9R7jcVjLntDSocvgCzbMQesAAmeIMxO/IVx5Y8noaObjIMvKspYz3Y5htNZAhzksmCePpImvai5YuYs+PlGM+JIYRFcSpBH1HnXRj1cZfm4/scs9NKPXKBXNP610NJmcZNDXRfRaENcI+Xh4muDUJQ4R3YZOXZmanVAvBJ2+6NhUxaVFNFNRct2xPzMeC/ePrHClkyN8REqXLHOiNR8zagwGEY74qPwwPOpzaR+1cub/sGDV1luLquv1HP+Z6eMc5WIgs3DuivKjpYx4dtfD6PXzeozyPfUVK09yXNotb6b09uIZrmPyjtNHlOwqI6KMWu3XRrl9Uy5E1STfbSpv9Qa9Kl8iRAJnH1netI+nJp35CHqElOMuLiq/ijT6NvdbdVsZKgieQEzUZtHG034NcWunCEorzyK9O9PqL5ZRJAxLAxIHfWK0u+drg516jLHB42lKN3T8P7CTfEFtiuRxYcCSefHtV1S0mOkpXa8meP1HJFypLbLuNccfYMnTtpiuRJxJKsCSRPGW41L06cVTfDsI6+UZSe2NSSTVccfYetdJISWG8riT3r3GuzHgwTlb7quTjnrs8IbFVbt3HhlE1KrHEgbqCSVXyFVH0jGmuW0ul4Np+u5pxfCTfDaXLHL15Rp2Zp7Z/Wa5s2ihFyh8l4/UclwyUriqR4TpS6zuSu2/AnE791axx7EqOOc3KTb8gbIje4zKB3iST3A8TWjlJ8IikP6K4WOTdm2NgvfPNu+uiGnn7cpPvwYvPFTUQd61aJkX8fDcj2Ncjv4aZ0L7ME9uyu4u5d+KtJptvwCiXLG6ywGFtB2Q3Ek8THoKUMUpO5HTjkomhpdMXYKomaqcEkdkMwpeUCZWf5svyiu5x46PEsmnv8AIZJ3iOPrUPldFIesa8j5u0O+OA86I74L6GTKMZfmQ/d6WUWsFB3PHbhUTbnJNlQioKkYOoUn73pWrgmuybovptbPZcKQOBJGXoawUpxlcfBTjGSqRtdGaVHJz3UAn0A/OuyWs3Y7XflHItLU6fXydfQ2CTCmPI1itSmrcTX2Gnwzq9GWuMwO+m88fgtY5Fks6YHdifATXPPUXwjaKrsH0h08EUpaXFY3P3j+1Ye3KXMjR5fCPMm8jMSw9Y/atY1HwYvkHfsxvKsvltVuO5WT0wFi2JlSynnHaX2rBRp2i7HtHfI4MJ5AkqD6HatEr7Qv0NazrjwdJP8AKR9O+t4zyRX0uzOUIS7VFOnemhcRUCsoAiCJBPmK5ZSbnbRqqUas89mnBgZ/q29iKql0JM1NE6RudvwMsj/UNhVxjVNCdPg19BYR2UZAofcHuP713rV3Fp9nHLTVLjoPqdHpsiAVHnXLHVp/mRvLTtflZxejLPJh7in+Jx+ENYpl10dgfNcrOWp+DaMWiX+mbdkY2AJO2bfpXHPfM3WSujDS6cu1jHds23nyr0oto5XTBOAWMQR/MTHhBHEU73sXRS4rgwACD3MQAf1qWpRdRHafZ0WmiCYnuO1N421yLcvAMoQY4tWcoOJV2S3bBMkKniKIpeQZdL1xTsQfGY286jYrsaYN9QXMFiPImKE74YNfBXJhwdm8p/I1TxrwLcy968SAYPmD7yKiaY0zh0zFchB8TFXtbRL4YMJB7QHptUtU6Y0M27P4CvlzPpVqPwJkYKPvb+A/Wre0XIK7sOM+Hd6c6mXVjRRNQvMEHwBH0qFMe0s2QhpMeG9KT8hXgpcIO8A+cVVp8ioGtxl4b+R/Ss3LngpDFjUsWB3X2H1A2px55YPjoJqrkkgwe5mIn3HGnJKuhciMGYDgn8JmPQ1htSZVsjFjzIPdlP51ooislhWYjceIO1NRkwsfBJ4jGJPZWfWa6N0muUTSG2CmMRtG7E4yfLhTSpoOaF7jG2dzx5QCPOrlS5Ejtu/lyEcwZ99uFZxyN9DpHGXeBi3gRuPUVnPKrKUCXbJ+8JEcVI296yc2+h7aItu0RGB8dyJp7kFFn0lkDsh7fixyBPITTVVwDsDaVjwie+BPpVRbSFRZQOcz61alHyxOLBOxmAxA7gtRKavgaTojzzEnkTt7iluXkKCqjRuEHiTV7iaK2VyPzDyn8ppXH5HTG7esW3PahtuChm48ieFWssYoW1sM9q5fXMHbvaATy4VpUWrRN0zPuaaJ5RzFYSjF8lqziokdqZPCP2pXFdjpvoG1iN1/Wk3F/lCn5DIO9QR571okTZW48bCI7iJ+tDlxQUBvQpHZHnuPyqNtjsN1SwMVcTxghvbbarjQmUuIQdrjR3MPpwrPJCvI4yYzqbzzuAT+Hka6m5kKhd/xBTPPfYeFZST7SKs7cvo0bmeY4qD51G5XyPacs2DPGpd9jQ7cU9VfCm2otBASZ6xi8HsEHb23rCMVui32/wChc5OpJdI0mZnvOqWgUR1Rh96CN2yLbceGJ86y2JRtvlove3KkuBfRk3Jbqx1X2sHaVKAlZOXanHcYiKqUEuL5/wDoozb5rj/4TTW2fqVPVxetG4oSSUKgSrAkg/Sr28Or4J3NtX5Avp+rc2wqtcYIbQaQGyZg8x3BT70lC1bfzZUpU6X7B7JtujOMVGVpLfZZi1x7Yd0xBG4mOI4Gk8bTS/X+glkTTf6HdLNwWMcEL3LttpEoerEjgZHvQ4qO7vpfyCk5V+pfTWjcvOEtDq1vG03CRG2eRbv+7jw50nBKN3y1Y1NuTpcXQPTafrbYe5gFaQqrOWzFSTPLbhWzjSpEp7uWTRaLrLd51FsJbLrgZ6wlFmSZiPCOFRPioji27ZcugtuVS2xTS2rxJk9pyoZeOw386NttX80Ldw39rGm0VwXLVsCxncRnJhyqBcYEZdr5vClu4cuSubS4FdCzXiWFsC0TcHcVwDFcjl2pK7jERNLJFRXfPAQm5O6AIG6sl1QZaVtRbKzsQODBpmk8a3Ur7oW+W3n4sNrtM1q1beEZWGT3FUsEWBEoGk7nc0Y0nJ1f6Dm2or+4l0laCRiFaQDImDInad4866Yt0ZtGdZYknshfyHvVRbJaKXmflB8A2/tQ50FCw1DodhBHofcVzucl4LVHW1zsZMjhzJH1oWST7CkbNu/sQxJH09uI867lJxRm+QNlZ5wD3rvHnThyhPgF/DMCd/oBPrWex32Ow1lCp3gef6U1il5DchpdYjfNbtswESygmO7xrGWNrhMtNPtDbdIqzB2ROsEdvESI4SfCiOHirByV2dt9IWpYlLau4YZ4jLtAgkeO9J4mkk2NNcsG923ZtL1arkFVS4UIzQPmO/OK02rtkKoqkB03S5DByoLL8rxJWeME8OJrNwvjwWpeRyz0jaYG31SlZyICiMvxR3+NXHHfNk7l1RxtWGXDq7WIYsFKgANzaOUgCqjgbfYnNV0cOvXPrWtp1nHLEAzyMxx8af4d1Vj3q7oGnSikQhS2FnaADuZMHnuTVKqEd03SKZFzgX3GTJBYEQe1wO23rUrGpcWG6uaJd1KqjRp7QUiCbcbiZgjmJ5Up45ApRJoekzmHJIhSFYW9wDxEnlUrFaopzXZG1VvMsqjrDMkhATIIJnvIJHqaT08urYKce6KrrceCgwmAWOCHivl4VMsLQb0Ktr7RUKbIAWYgAgTueO3pWfN9j+lrozdXc6xpLehG9OOP4Ymy047AqwPJvm+tbSlXAkrAAGeIXxK8PUVm07sA1uwWEAhz3Tv6TFNRBh9NYuAwJ2O+wMU5waVoSYdZDA3A0z3gesDlXS1J8yJ48BCcid0E8AAdvMinFpMHYo90oSBO3jtUza6Q0GtXZHaIjyAM+fGpjN0NoH1vLIx4ruPXjUOT8DpBP4diNjPl/vWkI2uyXwBljtIJ74+lDi3xYrK9cYxZZP4uHptUU7ofA9o0tKZuo7EgkLIC+EmZrTZ8id+DnV5AhQinc4gnKPXjWkKaoH3YBbr8BLRt2sRw8TUSvwNV5DZgqSYDcmHH6zNPfS5FQvpNQ6/K6YnjigJPqw4+lTFOXN8A6RS5eBbiP6W+Wf8AKNqUptDSsOWGP/RSeTBnO/lRGVoTjQsLpJGSkAeJ9NjyqU5KVtD4a4NS7rAy/wCHIHBASY8a23qXXZKjXZw2zcgoQY+7wY/vUu2UqQstlC/2nYUcYUnfu40PGrtoW51wN3NBaDAWkcLA7TnnzMDhTjhadpC3ccmj/wAnQpm7gLMS05egAqm4t7WrZNvwZmr0Vhh2GPhkCJ8eNP2E1yg3MF/yjAAsQQeUz+1S8SSKUrO6bq8jGzDnlA+vGsrrgraVuTJ2EnwIn3NXbYhQyhnEBeYHP2qHGS5GmVZ1eSFKg8O7/as93wh0dtrjz/v9aqCpcsTLXHBECS3iIHtSk+KQ0TTygBYb77mPoeVVCLjG2DdsLgWMsCO6CfrVx57EyMCvy7988Per21+Un9SnXIZU8TyBJPvy96iUldMpL4O22w4YjuE5Ab86TW1BdkuMFkuFY8tp28xSjkUewcb6OW7qntbLzxZSF9DQ2pc9BTXBcasb4MF79xP+4pe7XCHsKFCO0Gt5HvH68qLfgXQJtJcWWO5G5KMG25zFZ8pW/wCCr+AK37ZkszN4GZnzpxyruQnEb0K5RCsSPKfU8DVR55SB8DjWcubK3KNj7jhW12ifJxpRYYMZ5yD9KSm0qCrGNF0kUUqZWTsCsE+p4ClGTu2NxRVekCewuJ3+USTt9DWkZbnx2S0kE/ibqzIKeECD9abbbBVXAHrcxDllPI8QfOpdtclcA7lpiQrdpRB7JHChQtC3FLyESduNc7fFli7tkCCTt3RPvR7lqgpAOrIE7nzNKVJCQTT77GR/ffQmMLcQD5gSRz2/s1puVEUDsrBk7+BH+9JNDLXGk7PH+Xh4Dup7lLphyg3XdiDLTyJnf14elPfSCrK2rJiJZf5ezHuKqO2hOwFrQtMF48Ao+scazjj57G5fYK2jAMkb/nWrwxfLEpMUuLlwyBHKZH57VztKy7Ks4b5lUnviKyUlfI/AMyDGJHmQwq003QuQykRCkofxJIB7wVmlk4VIEdtN90hXP4iIPvThKuOxM2LehOIhAA3MNEeMV1Rdxoh9hj0M5tsyXSxX7m+3qxAqeEOzKt3gJyVp8GjfxAqFJXyA1oNNbuSb1w4z8mJZoHc0wKvhg7XRLKICxto9td4fMZRyEVUfpj0D57DJqjdhQrTPzNcMn2G1O96EuAl/TN/iJPLZhv3camL8A+waaNre6qu/I77fQVPXR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xQSEhQUEhQVFRQXFRcXFxQWFxcXFBUWFhQXFhQVGBUYHyggGBolHBQVITEhJSkrLi4uFx8zODMsNygtLisBCgoKDg0OGhAQGywkHyQsLCwsLCwsLCwsLCwsLCwsLCwsLCwsLCwsLCwsLCwsLCwsLCwsLCwsLCwsLCwsLCwsLP/AABEIAQcAwAMBEQACEQEDEQH/xAAbAAACAwEBAQAAAAAAAAAAAAADBAACBQEGB//EAEAQAAIBAwICCAMGBAQGAwEAAAECEQADEgQhMUEFEyJRYXGBkQYyoSNCUrHB0RRicvBDgpLhBxUzotLxJDXiFv/EABsBAAMBAQEBAQAAAAAAAAAAAAABAgMEBQYH/8QAMhEAAgIBBAEDAgUDBAMBAAAAAAECEQMEEiExQQUTUSJhFDJxgaGRsfBCweHxUoLRFf/aAAwDAQACEQMRAD8A0OqNfX70fB7GcNs0bkDg0cwNPchbWQoaNyDay9i0WMVM5qKKx43J0a1joznXnZdWketg0DfLNTR6SK8vLncme1h0ygjWtaIGsN7Oh40O2dFFJybGopDA09IshtCgATrFAFBQB1hQAvctzQAvc0YNaRyNGM8SkLXdKIiK0hnlZjPTRo890hoDO1ezg1Ca5PA1Wle7gQfRsK6lmizilp5IXZCK1TTMXFo5FMmmSKB0yRQFMgFAHrLPR4r56WrZ9VDQxrkl3ooGnHWMmfp6A/8AK45U5axij6eit3o3bhThrHZOT09VwKWdPg1dU82+HBx49P7eTk2LN0RXj5FKz3sTjQ9YArKmbbkauncRQOxhbwoAIWoABcegYB3oA6ooArcFAAhQBy41AAFtE0AXuaUHiK0jkaMpYovsS1GjHdWkNRJMxnpYtHnOktLBr2NNm3I8DWafYzNxrus82iY0WFExosKOhaLCj6MukivkT7wt1QoAr/DigAN7T0Coz7+imujHlrs5c2CwKaMitZZIsxjjlErduFa0x44yMcuWUBvR6skVjnx7ejo02beX/j4NcZ3j1rXyKAKXNTNAHLd2mA2t4UCB3NQKBg+toA7IoAIrAUCAXtWK0WNsyllSKpcDUPG0CzJmT03pdpFejo3To8rXxtWecKV6yZ4bXJMKLFRMKLCiBaLCj6W5r5Q+4A0AdJoAEzUAcxFAC92ixULXtNlXRiy7Tkz4N4NNNjWmTKpGePC4C2os1hsvo6VkrsqjxR7TF78QvX0vaZXvRBXNXFaQwNmU9TFEta81s9Nwc61asZF6uaWJpnXHMmifxMULE2N54o6NbVrTsy/ExOXNdtWkdOzOerSRl6jVE16GLCkjys2obYTo/VENTy4lQsGd7jfvrmsVwxe2R6U1vieZ1GiIJivThlTR408LTFTaitdxjtOYU7CiBKLCj3RvTXy59mEt0AEcCgBdqAONQBRbU0AGwAFAgFwUBwZ+s4V04U7OPUNJGRcfevUjBUeNPJKyvWGn7SF70ijb1SgkRKbZwCqpEJsKLpqHiTNVlkjhuGhY0geWTKyaraiN7OEmmkhbmVxqrIoJYEEVMuioLk9HZfavOkuT14PgztZcxaujHHcjjyy2yCW7KXR3GpcpY2WoQyoS1fRxTyrfHnUjny6dxEwlbWc9G/8AxEV83TPrmw1vX1agyHkSLPq5qWmilJMoNRSGEW/TphaLjUUUxbkAv6ut8eKzmy51EUOsrpWnON6sWv35rfHiUTmyZnIWK10WcrRzCnYUTCiwomNFhRMKLCiY0WFEwosKJjRYUTCiwoLp7W9ROXBcI8mtbauRo7U6M/XmTXRi4Ry5uWC0zlTVTVojG9rN9CHXeuB/TI9RVOJiazTYtXdjnaPNy4tsi1w1xxwI9CWpYNRW6xI53mbYwlysZ4LNoahojXKhac0eqK9bWiwIyepZ3rqpYUS9QwbtNaxgkYTm5A8a0syomNFhRMaLCiY0WFExosKJjRYUTGiwomNFhRMaLCiY0WFEC0WFB7e1QzSPAU3KjaXuFX3NargxfJXGnYqNXQPtXLlXJ24XwTX25E0YpUGaNoRK1vZzUcxosKO40WFExosKOY0WFExosKJhRYUTCiwomFFhRMKLCiYUWFEwosKJhRYUTCiwomFFhRMaLCgbuBVJWQ2kDD1VE2FQ1LLQSKkqjmNFhRMKLChrS7VlPk1x8DF07VmuzaTtCmNbWYUTGiwomFFhRMKLCiY0WFEwosKJhRYUTGiwomFFhRMKLCiYUWFEwosKJjRYUVJFMXB1tqS5B0hHUasDYVvDGc2TMlwhVXJrWkjFNtjlix31jKZ0QxscW3FZbjdRO40rHRMaLCjhWixUXRqTRSZctU0VZbClY6JhRYUTGiwomFFhRMaLCiY0WFEwosKJhRYUTCiwomFFhRMKLCiFadhRna7pBUGx3roxYXI5c2ojDgxl6RJaTXY8KSo89ahuVk13TQBCkxPDYmfaso44wfJtLLKa4B39UloKbrEZHYAEk+golkSdIIYW/qZrfxNq2qkhjkYAC7+1c0pSk6OuEYRjuIL9s3WaHyRZOwgCJgeO1L6lAr6XMHpPiAXCsWbgVvvNAA/ehYZVYPPC6OdIaxrpeylpinytdkAAzwA4mjHDlNhkycNR/wCjWWEUDuAFRzJ2XxFUBN2a02mblZZDUsqI0iVm2apDGNZ2bUTGiwomNFhRMaLCiY0WFExosKJjRYUTGiwomNFhRMaLCiY0WFGH0zrWGyg126fFF8s83VZpLiJ5q7mxkg16UdqXB5Et7fJEQzwptoEnYbUqi3bVcDk3Pk9NQSx2jQ1GlDHrnAxQdkGotRf3NKc1x0N9Fr1xV/uqDFTkeyP3ZWJb5L4QLTtKX3jiSB7xT/8AFB/5y/YbvWj9gg2HE+gqVLmUhuPEIi1m6xRkiD1kk8oBmtJRW5S+xlGb2uP3CteJNCikNzbD6eyWrOUkjTHByNKzp4rnlOzrjjoLhUWaUHxqLNKJjRYUTGlYUTGnYUTGiwomFFhRMaLCiY0WFExosKJjRYUTClYUDfSqeIq1kaIeKL7BHo5DyqvekS9PD4KHopO6n+In8kvSwMLX/DpuahWAIRa2x5krlJ8mGTBJ1CK48mzq+iw9rqxsDWKy/VbN3g+jbEGLaWLeAPKNqv6ssrMvoww2ndHbt9XH3eO/vRNz3BjWPYJ6/pFQYXjwmtsWB+TDNqUnSELYZzXQ9sTljumzX0XRnM1yZM/wd+LTPtmpbsAcK5XKzsjBIvhSsqiY0WFB8azs0omNFhRMaLCiY0WFExosKJjRYUTGiwomNFhRMaLCiY0WFExosKJjRYUTGiwomNFhRxtuNPsHwYnS3TSpIU7124NK5cs87U62MOEeU1WvZzJr1YYVBUjxMmeU3bGNLedhitZzjCPLNcc5yW1GxoOgyd2rjy6tLhHfh0TfMje02hVOArgnlcj08eCMUM4VnZrRMaLCiY0WFExosKDY1FmlExosKJjRYUTGiwomNFhRMaLCiY0WFExosKJjRYUTGiwomNFhRMaLCiY0WFExosKEelNOzLC7VvgnGMrZzanHKUaieTv/AA5dJkma9WOtxpUeJP07I3Yufh24OVaLWwMn6fkRp9B6F7bbrXNqcsZx4Z2aPBPHLlHrlWvJbPcSO40rHRMaLCiY0WFExosKJjRYUeBP/EK6BvYRT3Etv5CK9WPpkatyf8HM9S/gR1X/ABLvLBNtIjdRJPuTRPQ4oLlsazyYov8AxC1t5osrbURMFZMep3qI6THLoHmkhrT/ABRr2MFp/otgeu4q56bBj/N/cUcs5DY+JNUTh1gV4kZ4ziDEwB31mseCui3Kd9gE+ItcpIN620Hb7M7jzrPZh8opby6fG2qmPsj2+rgqQc+OOx40vZxt8Jhva8jFz411Y/wbJ/1/vQ9Pi8SYb5/B0fHmoP8AgWl8WLkfSlHT433IHkl8FX/4gXxsbFsnkylip/WtHpcS/wBT/gXuT+A+g+NNS5OVm3HhkI9zvS/D4WvzMPcn8DjfEeo+aLGMxMPI7/vVPtafq3Ye5k+Cl/4xuD5FtN/rE+Rp/hsXy/4D3J/B1fjO4PnsKP8AOT+lC0mN/wCv+B+7L4KL8fAkqtqSB+LafGRw8qh6aCf5v4H7kn4M/V/Gt8nslF3+UJkeHeTWvtaZLyTuyC7fFetIkFB5pVPDhrgSlPyFs/FmsHzLbbyQ/vR7OCub/qFz8BE+MNTMkAeGIj96PZ0/+MN2QbtfF2oPC3bIjx/es3gw12x75hLnxdqUEvpkA5HL/c04aSE/ytilna8A9H8eFt3S2o32lyxju5Vp/wDnr5f8EPUSXg5//c3N/skXumd/Y1a9OhXLf8B+Il8GZf8Aj3VE9hbfjA5f5jS/B4l1Y/ekeP1OuDMSrMx/H3ftXY8vmJhtrsVtsGPaybx5+g51K+t82DVdDDOttgbKsH5sdjvyq5RS4igi/ke1F666SWdTI+QO5I/C2PaxNcc8bUras1tbaQd9FduBWZL1sjSXCMWuT1gfJFLcSeBCEzw7qinHjh8of5q/Q50iLzFSlu8HVbJyVbpz4dZMdlYkgiCTFEILm/v8BOT4/YYuaR+sPYb/AOxD7qYw6te3/TPPhSS4/wDX/cb7/wDYBorb9ZbDi91puXBqGJbqTbOQXEns8MYjuNE0lF9VxXzYoW2u78/oKLa1Jt9ZhdJtjqMIYl5R/tY5wxU5eHGr2xbpVzz/AME3JK+eOP8Ak1tX0M4sHAXC6IN1yyJUA8tyTB96HD6k3RW/6aF7Om1DNayFxRqLgZpyAsC3cbsn8AZcdtqlxST+38gnJtff+P8AstpjeOpU4XUQteW4pF024xbqyWY4mSBEAAVO1KHh9DTbn/UAmluDS2Qq3lxeNQMHZthsVWQWtzxxMVbre2/2JX5El+5b+GLGyjvfKC3dybB7ZY5jq1YEkjadyZIApx8uvgH4t/JXpHTdu2cbnVZfadWCbmMdnZd4njQsb5dc+ByldfBbpSywF0WbV9lfTp1RCuWVlY5Zc1aI47mpjC2nKu+QlKrq+h9tEc9UzdcAqjqlBdVJNoglV+8Z7uBpU6ih/L5E9Xobi29MQ9/B0DXzFy44uFFjO2rBgBJETAPGrpXLhfb9CGnS7+53VaByD277FdGGRgty2Xuh2xDKCe3EbTJpRr4XY5XXb6DLa/8AkMzi6pbTpiyq5GYtHMEDbIE7A86zaeyl8sv/AFW76FOh7d0i4stIxC3bnWL1kSScLh7J3Ekca6VGT/LwZJ92F0Wgulz1kuCZ48ucV0xTjHlmbfIxdSyg7Q7QMYg7EctqtqnfgSbM+71bbrbCGfut+hoUYpchbM5tMllgVcOTOw+SDtvNZxhGHXZSbfYZ1baDhPCBsfKul3XBCJZKLl1l4T+GJY+vKst6i6ZW1sCnSBy+yDAedYye9/SUvp7NbT692/6jJtyYsGjwgb1XsPyh+58DrdKsgm1buOsScRt7monBR6GpX2U1PTRYA9U1vb7xO/1pwhGnYm5GSel2JIg/34VCxKT6G5s7a6eZD2ZWnsivAt7Zdem9QwJycqdyVnH/ADc6r2r6FuOjpdl3Lo090k+9DxRT7BZGOWNddu7IPRT2vY1TwqrfAvdoNp7WpMxntucuQ9qPbhGuQeWxTU9I30MPKnwHH1Iq1BUG6w+mJcA5FDzy4eYiqkkuyU34H7d/BAVvgkz2FWSI75G1YqMJSqv7FbpIQ6Q1it86ueEFnE+eKnhSeJPgpSaF9P0x1bD7O4R4bg+5pOFOqHuvk0h8RIQ20E7rkJjvBir9lcckbmDHSbv8zqZ7lke4E1XtwS6DcxbUa4BPEcxO9HC6HTfZm/xTfNOQ/BuPqKzdvlFcF72k1JTOVt2zAhuyTPdzNJ7rqyU4sLo7QC9sK387Me+t41VENOy5cAt9lLciwGw7551dhQheVuSqSeJJiPDwqN7+B0hW10b1pnJQe8wPz41k8O522Pe1wO6PpBbH2bAXQCSCVJPkIjanuceIsbSlyzSX4hQ2oCWxx2CHrI8jsKlTe7c2xPGjKPSfWN2Tc3gSzQF9I4VUcm99cDapDFzSgCesVxHDchZ8QRVSilzXAk2xco3J457d3nWivxwJnQ1lU7V0O34ANz/mNR7kVw+Q2N9GfLs0oGCz37VC3TfCHxHs19JaU73BaJ5wGD/StFBp8g5WPrrXsx1dq69oHgOyvHhyNZ5O67BJMJ0v0odQ32ga3w7BYwfHjtV4I48aq+SZRfgTHSNm3DL1mQO8sCn1FXKVXyqBQsU6QuZnLIBD/MuR9txWdqRatIFo7LXB1fWhbY5s28nyEmo2KwcmFt9H2kudi4zhfvsBHDc708UNvNcibtG9p9PpnRmbLJR90jtHnsdhV757ltohxE7uNzZLBAHynIZeZ241orX5mL9AA0aoM8mzHI8vMihtIpWw1jpu4hDDZBPaxBH+nnXNP6uy1BCGv6Re4T9mbg45HgN9pCxQ5ySpLgFFI7prIcfaFlbiFUEx7zW6Tap9kN8hv4Es0ZNt3j/1WblXDKoV1J4zGM7PbMx/lod2NFrenVlONyee/ZJ9+FUqaJdlVskTKlgPvZ5geQqeU+B9jJwAUWrQybgTIy78QacssYP9QjjlJX8AbaC0c7ttXPDFmIjvJEUSf+oKvgNqNVm+RuWgDEW0URAGw2E0kkumHPwJrffJlJKL3IAB6jjRHd0Drs5fDCcQI/HO5/eq3cUkJoXt9EB5brEXzjL2maz9nm2x730PabphEUK1sXCogMVJJ8SKrfJcKwcE3yP6zp9Ci4oggCRbTtjxJjaojkcbbt/uHtozbeuN1oydVMy1x9vXaKrG1PtcBL6Qt7TY79Yr9zb7es03FRfKGpNoE3ZEXFFweIkie40UmgsXYWp7BZB3N9aIuPjgTsMbtsKoyBaZ+UqP9R4mh5FVMaTs09H0hbK4Hq8+O57RB4ELz4VgtZFTpv8AY1/Czcd6XAne1RyhS+8DgFQf331rHMpvgycdq5C3bLjdnBEbQ249jVyVd9CTsXRyJLAMp8d/cUqT6HYN0RiAjHfirDh4Tzojt6Btmjp77uOqDLaBP3YWY4SeNN0vzE15QS9ZKggXDAG/Vgux79wdquklaEm2IFUVpLXvHIwQfKsnFro0L39Pn8i4tPLu8VH6USdISV9FLxS2B1t5Y/DEt7DesJ6qEV2bY9POb4RS30vaG1uxcbx+X14muSfqKXSO/H6Tkn2C6UL3lSbJtqrZBixJ4R6V5mr1Tyro9v070x4p2334NHovo3Uus9Z9mBwaCfQ8frUabUaltRg/2NfUNHoIJymqf2FLtpQ4BlPF+B8ivDyr6bE3/qR8ZNK/pCa2yy2WfbBVLSBJY8FBY8pilqsvt43KLK02L3Mii/LF+jWt3lUE4XO5tgf6XH5GvP03qOOcts+z09X6Rmwx3x5j/nY5qtLh/wBQTvGRGQjmMhvXsJxrg8Z35BXn2izZIU8SZmO/c1SbXESa+Suj1CWCCyWmcmZZmIXuleFZSW19l1aLvfJY5Xbbs0kIq9kk+S0lVUmH7FEN6Iui4qjuAUeQgU4Lde4TavgNYthgSruoE73ACAOcmsXlUFb6NFBy6B3tToUkQ965yKfKD57VyZNbFdcnZj0OSf2F9JqXn7HTA/17/p+tcctfJdI78fpN/mkU6S0d17iveRUbEKAm3Mkeu9ebqcssjto+g9N0WPFFq7Ru6Top7VvK7dWCNrbwZ8idxXZ6e9Q5cS4PL9W/AwjxD6vDXBkHUNkUC4J4ICPc19FDdL6WfKtrsY0hVziLkxyZP/HlWcpbLKitwPo/WWrswxtvJA4BWEwCD+lefj9QxzltfDPTy+lZoY/cirX9hfV2HQ5G4rH8GJM+ZNdy+pXZ5t14GrnR182zce6tlY+UkDKeSgb0OLVckqSbomgYW1+a2ynYu2U8eAHOt4yjFJEuLYjc1d3UGEm3b4CPnYeJ5Dwrypynk5fCPWw4Yx7N3o/4WtW1DXePHHnWCxOTqKOuWqhiHbestA4W1UEbch9TtXTj9PT/ADM4svqmT/SZvSHSu7W7hG4jYTHdBA/Kry6KGxxiidPr8kcsZt9MZfp20yBBEKBAJYSf6Rx96NNp44VXknW6qWom34MS90pbYjEMSCezACz5ETXb7sW0kjhppcl+llLWAqLsXGYXdQBvJ7t68/1O3Cker6RFSzcsRextBr5pwaP0CM4tUPaHpRrfZcsVP3x86/8AkPrXo6T1GeJ7Z8o+f9S9Dx5Vvw8P48MvqLQBDI1xg2+SkRH9LcfKvoMWoWRWuj4/Lhlik4yVNC/XEyEdI7ri8fpsa6HLjhmH6iTEqZkjfjaPZ9OYrBuXZoqNK50mVQFjcbaEt3DlJ8I4VhPUOHEV2awwqTF7Oiu6tx1h8kGyr6frXJkjKXMz0sMYQRutpdPpBBHWP3bQK5nCT6RpLWqHCM/UfFjjZEVfIb/nThiafKOXJrJy6Ze10wbmORUlWy37O4HDeu7JpY5YJIz0uungm5d2mhXpjpB7jy3ZP8sOv/5rfFD2+EujmyZHkdy8kHTzlAnWuRzDrsfIrWkciTujNwTD/wAS5sXTbklUx2WCC0A8OPE+1Z6uTlickb6OKlnjF/JkWNNCARyr5KcXdn6Rg2rGosb0+qx2uL1if9y/uPCu7S66WJ1PlHj+o+iY8634uJfww7W8e3bFt0bcSDsfKdvKvocWojNboPg+Nz6eeKWyapjGnRLpAvMF7sFxjzrSeVPsxURv4e04NwbbLyrHPClSOyGUD0zqWNxs2YCYAwMAeLch408UNiOactzsXs6fYH5l4kA5AeMca7YpVwYtvpkXqgJW31j+GWP/ALp8doVPoWKnLO5b2H3C2BJ7hSmm/qoa+BrUdIq5UKlu0AsQoyY95J4k1imlLspR4FmdrRlTx5yQPIidqMkYscW0HRluc1V/AypPjPPyryc+hTto9zRes5MdRnyv5QndtwYOx/PyryZ4WnTPqsGshljui7RLNwpPNTxUkwfEdxow554JKiNZoMWsxu+GumOTAztlWXudFJB5gmvehrE47/Hk+Ln6fOOV4ZLnwKhnLhsbcd2K4+1dM5O6OOOJ7d39fsXe0LjF9uwcYHAR3DxMmuTCnLLUv2OulHCpR7vn/Y3OhGwS5cjcDaok3O/izp1CWKMVfNc/7HndW5e4A2QLGeRjxKxWqyJRfHR53tuUkvLA3NGp7QYMvhx8dqqFPiX+f9DniqKlH9/t/wBnbtvq2j5vFtgfrVYskZRUic2KWObizjuTwtiPAEg+ZFaN/BklQvc7XEBfCTH13FTT8jGtFrWXgBtwIJ/s1UZcU+g4HUvrcnIdW3f90+n61wajRxlclwexovV8uGoz5X8gL1rEwfTuPiDXkZMLi+T6vTa6GaO6DsHacoZXnxU8G8x+tLFknidxDV6XFqobZr9/KGnsrcXJQo3E9qHB/avcwaiOVWfE6zRZNNPbLrw/ke0Wp6sk16+XFuR5mPLRNbaZ+2lwkGdj9RPAGufHKvpZtJXyjN0bBCYMNzBYj2itE0mQ+Ri47tuCxPcIH5cavcn0KqEm1DA9rtEdyy3ltvWc3JFKmcYg77Ke4jtk+nCoVPl8DZbrZ3LwB939Oc1Dl5Y0rKi+xMYtiN5GIPnTeffx4FsofTVKy4XJK8njtIfMV50lGe5eF5PWU56bZOLSk+0vj7/qKtaIYrxjgRwI5EeYrzZ4lfB9HpddHJALpbRnf5TxH6+dPH9Muen2GrSywuP5l0/v/wAgr2mNm7iyNHJgZEV6eWVpV4aPltI0pyTVtppL7/5/Ia0Ia4oEAtmNuIYczXfpEnzR52abS2mp0bcZNuR/LvrHPiklkldfH+fc7sefFL2opNtd3+vX6IBq7DFi2aLtIy3kcJEb1GLULJiUZfAtRheLPKUfl8mL/Csm6sm/dMbH86eTanGafTDTKbhkgl2rv9OS2rh4lG2EDeNu+IqoQjFNtd8mGWbm1T4SpfoDtugBXqyD/WfXb9q0jS8GbA23g7SPA7/91Vx4ECvXG/lbxB/Ss3IdBtLfbmoZfwTv9aXP7DHbfSVsEq9tgp8eHlNc+WCa5RvgzyxS3RdMreUK0AkqRKk8x+9eZPFTPqtJr/djfkvp9mBG/eDwI7jWcLhK0dWohj1GNwn/ANfccKEGDsR/c19vGUZxtH5i90HTKKzISUMTxB+U+YrDLg3cnRjzVwcuai2wi4ptt+JBKnzHH8645e5Ds6k4y6KrpQO2hzHeSDHtwqYyQ2mBuhmaWU8NoJk+o41pF2+SGuAT6dWPZYjbcZQT78ac4RbBNof02hCIzkFsVJKneY4Caw1E4Ysbl8I30+KWXJGHy6NI6ArZ6y4FYYZYKIjuE15XvZdjySqquj1sum07yrT40926tzfD+eP7HbeguWeqZ8Ct0gFFHy5cN+dcz1eWFN1TOn8BpsjyY8blugm7fTomosXjk8WwEdkHZ3ZQ8LO/9zWGTU5JNyXg7NLosMJQg5O5Rv7LgJft9XduqQJFoXLQjjMLB7+0Yolmabv4NMeLfGO1+Wn9v8R2/prpupbUBXFpWuNhkCzCcQs7Ad9XHUzT2ruv1OSXp+J3lk+HJpcpfvZd7FxzaTFUuEMWYjgqmNl5zxrox6/MnGPTZzZPTNMvcyOTlCNVTVu/FhNVomF2wgfEkvltAaBtIrq1ObNeOO7lv9v6HPo8Omcc2Ta9sUuL5V/cresi3fcYq2OnLnbiRvA7prmzScMttK1GzpwYff01RbqWRKm/n/cWuaR1W3duhCtxguCggqGkiG5wBWH4jLHblklz/U6VpMM/c0uOUk42/s2uyHoy6FvFOrCW3x3EsyzFVPW5mpONUmZ4fTdNuxxyN3NePBgdLdHsjSBt/LuR7frXr4ZuUUz5/NBQm4/DYkL3I7eJAP0rd9UY2UOncnYLv3Db1qUgCq4QFGEHjwBX0blWt1wFWBuEt91mI9R7jcVjLntDSocvgCzbMQesAAmeIMxO/IVx5Y8noaObjIMvKspYz3Y5htNZAhzksmCePpImvai5YuYs+PlGM+JIYRFcSpBH1HnXRj1cZfm4/scs9NKPXKBXNP610NJmcZNDXRfRaENcI+Xh4muDUJQ4R3YZOXZmanVAvBJ2+6NhUxaVFNFNRct2xPzMeC/ePrHClkyN8REqXLHOiNR8zagwGEY74qPwwPOpzaR+1cub/sGDV1luLquv1HP+Z6eMc5WIgs3DuivKjpYx4dtfD6PXzeozyPfUVK09yXNotb6b09uIZrmPyjtNHlOwqI6KMWu3XRrl9Uy5E1STfbSpv9Qa9Kl8iRAJnH1netI+nJp35CHqElOMuLiq/ijT6NvdbdVsZKgieQEzUZtHG034NcWunCEorzyK9O9PqL5ZRJAxLAxIHfWK0u+drg516jLHB42lKN3T8P7CTfEFtiuRxYcCSefHtV1S0mOkpXa8meP1HJFypLbLuNccfYMnTtpiuRJxJKsCSRPGW41L06cVTfDsI6+UZSe2NSSTVccfYetdJISWG8riT3r3GuzHgwTlb7quTjnrs8IbFVbt3HhlE1KrHEgbqCSVXyFVH0jGmuW0ul4Np+u5pxfCTfDaXLHL15Rp2Zp7Z/Wa5s2ihFyh8l4/UclwyUriqR4TpS6zuSu2/AnE791axx7EqOOc3KTb8gbIje4zKB3iST3A8TWjlJ8IikP6K4WOTdm2NgvfPNu+uiGnn7cpPvwYvPFTUQd61aJkX8fDcj2Ncjv4aZ0L7ME9uyu4u5d+KtJptvwCiXLG6ywGFtB2Q3Ek8THoKUMUpO5HTjkomhpdMXYKomaqcEkdkMwpeUCZWf5svyiu5x46PEsmnv8AIZJ3iOPrUPldFIesa8j5u0O+OA86I74L6GTKMZfmQ/d6WUWsFB3PHbhUTbnJNlQioKkYOoUn73pWrgmuybovptbPZcKQOBJGXoawUpxlcfBTjGSqRtdGaVHJz3UAn0A/OuyWs3Y7XflHItLU6fXydfQ2CTCmPI1itSmrcTX2Gnwzq9GWuMwO+m88fgtY5Fks6YHdifATXPPUXwjaKrsH0h08EUpaXFY3P3j+1Ye3KXMjR5fCPMm8jMSw9Y/atY1HwYvkHfsxvKsvltVuO5WT0wFi2JlSynnHaX2rBRp2i7HtHfI4MJ5AkqD6HatEr7Qv0NazrjwdJP8AKR9O+t4zyRX0uzOUIS7VFOnemhcRUCsoAiCJBPmK5ZSbnbRqqUas89mnBgZ/q29iKql0JM1NE6RudvwMsj/UNhVxjVNCdPg19BYR2UZAofcHuP713rV3Fp9nHLTVLjoPqdHpsiAVHnXLHVp/mRvLTtflZxejLPJh7in+Jx+ENYpl10dgfNcrOWp+DaMWiX+mbdkY2AJO2bfpXHPfM3WSujDS6cu1jHds23nyr0oto5XTBOAWMQR/MTHhBHEU73sXRS4rgwACD3MQAf1qWpRdRHafZ0WmiCYnuO1N421yLcvAMoQY4tWcoOJV2S3bBMkKniKIpeQZdL1xTsQfGY286jYrsaYN9QXMFiPImKE74YNfBXJhwdm8p/I1TxrwLcy968SAYPmD7yKiaY0zh0zFchB8TFXtbRL4YMJB7QHptUtU6Y0M27P4CvlzPpVqPwJkYKPvb+A/Wre0XIK7sOM+Hd6c6mXVjRRNQvMEHwBH0qFMe0s2QhpMeG9KT8hXgpcIO8A+cVVp8ioGtxl4b+R/Ss3LngpDFjUsWB3X2H1A2px55YPjoJqrkkgwe5mIn3HGnJKuhciMGYDgn8JmPQ1htSZVsjFjzIPdlP51ooislhWYjceIO1NRkwsfBJ4jGJPZWfWa6N0muUTSG2CmMRtG7E4yfLhTSpoOaF7jG2dzx5QCPOrlS5Ejtu/lyEcwZ99uFZxyN9DpHGXeBi3gRuPUVnPKrKUCXbJ+8JEcVI296yc2+h7aItu0RGB8dyJp7kFFn0lkDsh7fixyBPITTVVwDsDaVjwie+BPpVRbSFRZQOcz61alHyxOLBOxmAxA7gtRKavgaTojzzEnkTt7iluXkKCqjRuEHiTV7iaK2VyPzDyn8ppXH5HTG7esW3PahtuChm48ieFWssYoW1sM9q5fXMHbvaATy4VpUWrRN0zPuaaJ5RzFYSjF8lqziokdqZPCP2pXFdjpvoG1iN1/Wk3F/lCn5DIO9QR571okTZW48bCI7iJ+tDlxQUBvQpHZHnuPyqNtjsN1SwMVcTxghvbbarjQmUuIQdrjR3MPpwrPJCvI4yYzqbzzuAT+Hka6m5kKhd/xBTPPfYeFZST7SKs7cvo0bmeY4qD51G5XyPacs2DPGpd9jQ7cU9VfCm2otBASZ6xi8HsEHb23rCMVui32/wChc5OpJdI0mZnvOqWgUR1Rh96CN2yLbceGJ86y2JRtvlove3KkuBfRk3Jbqx1X2sHaVKAlZOXanHcYiKqUEuL5/wDoozb5rj/4TTW2fqVPVxetG4oSSUKgSrAkg/Sr28Or4J3NtX5Avp+rc2wqtcYIbQaQGyZg8x3BT70lC1bfzZUpU6X7B7JtujOMVGVpLfZZi1x7Yd0xBG4mOI4Gk8bTS/X+glkTTf6HdLNwWMcEL3LttpEoerEjgZHvQ4qO7vpfyCk5V+pfTWjcvOEtDq1vG03CRG2eRbv+7jw50nBKN3y1Y1NuTpcXQPTafrbYe5gFaQqrOWzFSTPLbhWzjSpEp7uWTRaLrLd51FsJbLrgZ6wlFmSZiPCOFRPioji27ZcugtuVS2xTS2rxJk9pyoZeOw386NttX80Ldw39rGm0VwXLVsCxncRnJhyqBcYEZdr5vClu4cuSubS4FdCzXiWFsC0TcHcVwDFcjl2pK7jERNLJFRXfPAQm5O6AIG6sl1QZaVtRbKzsQODBpmk8a3Ur7oW+W3n4sNrtM1q1beEZWGT3FUsEWBEoGk7nc0Y0nJ1f6Dm2or+4l0laCRiFaQDImDInad4866Yt0ZtGdZYknshfyHvVRbJaKXmflB8A2/tQ50FCw1DodhBHofcVzucl4LVHW1zsZMjhzJH1oWST7CkbNu/sQxJH09uI867lJxRm+QNlZ5wD3rvHnThyhPgF/DMCd/oBPrWex32Ow1lCp3gef6U1il5DchpdYjfNbtswESygmO7xrGWNrhMtNPtDbdIqzB2ROsEdvESI4SfCiOHirByV2dt9IWpYlLau4YZ4jLtAgkeO9J4mkk2NNcsG923ZtL1arkFVS4UIzQPmO/OK02rtkKoqkB03S5DByoLL8rxJWeME8OJrNwvjwWpeRyz0jaYG31SlZyICiMvxR3+NXHHfNk7l1RxtWGXDq7WIYsFKgANzaOUgCqjgbfYnNV0cOvXPrWtp1nHLEAzyMxx8af4d1Vj3q7oGnSikQhS2FnaADuZMHnuTVKqEd03SKZFzgX3GTJBYEQe1wO23rUrGpcWG6uaJd1KqjRp7QUiCbcbiZgjmJ5Up45ApRJoekzmHJIhSFYW9wDxEnlUrFaopzXZG1VvMsqjrDMkhATIIJnvIJHqaT08urYKce6KrrceCgwmAWOCHivl4VMsLQb0Ktr7RUKbIAWYgAgTueO3pWfN9j+lrozdXc6xpLehG9OOP4Ymy047AqwPJvm+tbSlXAkrAAGeIXxK8PUVm07sA1uwWEAhz3Tv6TFNRBh9NYuAwJ2O+wMU5waVoSYdZDA3A0z3gesDlXS1J8yJ48BCcid0E8AAdvMinFpMHYo90oSBO3jtUza6Q0GtXZHaIjyAM+fGpjN0NoH1vLIx4ruPXjUOT8DpBP4diNjPl/vWkI2uyXwBljtIJ74+lDi3xYrK9cYxZZP4uHptUU7ofA9o0tKZuo7EgkLIC+EmZrTZ8id+DnV5AhQinc4gnKPXjWkKaoH3YBbr8BLRt2sRw8TUSvwNV5DZgqSYDcmHH6zNPfS5FQvpNQ6/K6YnjigJPqw4+lTFOXN8A6RS5eBbiP6W+Wf8AKNqUptDSsOWGP/RSeTBnO/lRGVoTjQsLpJGSkAeJ9NjyqU5KVtD4a4NS7rAy/wCHIHBASY8a23qXXZKjXZw2zcgoQY+7wY/vUu2UqQstlC/2nYUcYUnfu40PGrtoW51wN3NBaDAWkcLA7TnnzMDhTjhadpC3ccmj/wAnQpm7gLMS05egAqm4t7WrZNvwZmr0Vhh2GPhkCJ8eNP2E1yg3MF/yjAAsQQeUz+1S8SSKUrO6bq8jGzDnlA+vGsrrgraVuTJ2EnwIn3NXbYhQyhnEBeYHP2qHGS5GmVZ1eSFKg8O7/as93wh0dtrjz/v9aqCpcsTLXHBECS3iIHtSk+KQ0TTygBYb77mPoeVVCLjG2DdsLgWMsCO6CfrVx57EyMCvy7988Per21+Un9SnXIZU8TyBJPvy96iUldMpL4O22w4YjuE5Ab86TW1BdkuMFkuFY8tp28xSjkUewcb6OW7qntbLzxZSF9DQ2pc9BTXBcasb4MF79xP+4pe7XCHsKFCO0Gt5HvH68qLfgXQJtJcWWO5G5KMG25zFZ8pW/wCCr+AK37ZkszN4GZnzpxyruQnEb0K5RCsSPKfU8DVR55SB8DjWcubK3KNj7jhW12ifJxpRYYMZ5yD9KSm0qCrGNF0kUUqZWTsCsE+p4ClGTu2NxRVekCewuJ3+USTt9DWkZbnx2S0kE/ibqzIKeECD9abbbBVXAHrcxDllPI8QfOpdtclcA7lpiQrdpRB7JHChQtC3FLyESduNc7fFli7tkCCTt3RPvR7lqgpAOrIE7nzNKVJCQTT77GR/ffQmMLcQD5gSRz2/s1puVEUDsrBk7+BH+9JNDLXGk7PH+Xh4Dup7lLphyg3XdiDLTyJnf14elPfSCrK2rJiJZf5ezHuKqO2hOwFrQtMF48Ao+scazjj57G5fYK2jAMkb/nWrwxfLEpMUuLlwyBHKZH57VztKy7Ks4b5lUnviKyUlfI/AMyDGJHmQwq003QuQykRCkofxJIB7wVmlk4VIEdtN90hXP4iIPvThKuOxM2LehOIhAA3MNEeMV1Rdxoh9hj0M5tsyXSxX7m+3qxAqeEOzKt3gJyVp8GjfxAqFJXyA1oNNbuSb1w4z8mJZoHc0wKvhg7XRLKICxto9td4fMZRyEVUfpj0D57DJqjdhQrTPzNcMn2G1O96EuAl/TN/iJPLZhv3camL8A+waaNre6qu/I77fQVPXR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data:image/jpeg;base64,/9j/4AAQSkZJRgABAQAAAQABAAD/2wCEAAkGBxQSEhQUEhQVFRQXFRcXFxQWFxcXFBUWFhQXFhQVGBUYHyggGBolHBQVITEhJSkrLi4uFx8zODMsNygtLisBCgoKDg0OGhAQGywkHyQsLCwsLCwsLCwsLCwsLCwsLCwsLCwsLCwsLCwsLCwsLCwsLCwsLCwsLCwsLCwsLCwsLP/AABEIAQcAwAMBEQACEQEDEQH/xAAbAAACAwEBAQAAAAAAAAAAAAADBAACBQEGB//EAEAQAAIBAwICCAMGBAQGAwEAAAECEQADEgQhMUEFEyJRYXGBkQYyoSNCUrHB0RRicvBDgpLhBxUzotLxJDXiFv/EABsBAAMBAQEBAQAAAAAAAAAAAAABAgMEBQYH/8QAMhEAAgIBBAEDAgUDBAMBAAAAAAECEQMEEiExQQUTUSJhFDJxgaGRsfBCweHxUoLRFf/aAAwDAQACEQMRAD8A0OqNfX70fB7GcNs0bkDg0cwNPchbWQoaNyDay9i0WMVM5qKKx43J0a1joznXnZdWketg0DfLNTR6SK8vLncme1h0ygjWtaIGsN7Oh40O2dFFJybGopDA09IshtCgATrFAFBQB1hQAvctzQAvc0YNaRyNGM8SkLXdKIiK0hnlZjPTRo890hoDO1ezg1Ca5PA1Wle7gQfRsK6lmizilp5IXZCK1TTMXFo5FMmmSKB0yRQFMgFAHrLPR4r56WrZ9VDQxrkl3ooGnHWMmfp6A/8AK45U5axij6eit3o3bhThrHZOT09VwKWdPg1dU82+HBx49P7eTk2LN0RXj5FKz3sTjQ9YArKmbbkauncRQOxhbwoAIWoABcegYB3oA6ooArcFAAhQBy41AAFtE0AXuaUHiK0jkaMpYovsS1GjHdWkNRJMxnpYtHnOktLBr2NNm3I8DWafYzNxrus82iY0WFExosKOhaLCj6MukivkT7wt1QoAr/DigAN7T0Coz7+imujHlrs5c2CwKaMitZZIsxjjlErduFa0x44yMcuWUBvR6skVjnx7ejo02beX/j4NcZ3j1rXyKAKXNTNAHLd2mA2t4UCB3NQKBg+toA7IoAIrAUCAXtWK0WNsyllSKpcDUPG0CzJmT03pdpFejo3To8rXxtWecKV6yZ4bXJMKLFRMKLCiBaLCj6W5r5Q+4A0AdJoAEzUAcxFAC92ixULXtNlXRiy7Tkz4N4NNNjWmTKpGePC4C2os1hsvo6VkrsqjxR7TF78QvX0vaZXvRBXNXFaQwNmU9TFEta81s9Nwc61asZF6uaWJpnXHMmifxMULE2N54o6NbVrTsy/ExOXNdtWkdOzOerSRl6jVE16GLCkjys2obYTo/VENTy4lQsGd7jfvrmsVwxe2R6U1vieZ1GiIJivThlTR408LTFTaitdxjtOYU7CiBKLCj3RvTXy59mEt0AEcCgBdqAONQBRbU0AGwAFAgFwUBwZ+s4V04U7OPUNJGRcfevUjBUeNPJKyvWGn7SF70ijb1SgkRKbZwCqpEJsKLpqHiTNVlkjhuGhY0geWTKyaraiN7OEmmkhbmVxqrIoJYEEVMuioLk9HZfavOkuT14PgztZcxaujHHcjjyy2yCW7KXR3GpcpY2WoQyoS1fRxTyrfHnUjny6dxEwlbWc9G/8AxEV83TPrmw1vX1agyHkSLPq5qWmilJMoNRSGEW/TphaLjUUUxbkAv6ut8eKzmy51EUOsrpWnON6sWv35rfHiUTmyZnIWK10WcrRzCnYUTCiwomNFhRMKLCiY0WFEwosKJjRYUTCiwoLp7W9ROXBcI8mtbauRo7U6M/XmTXRi4Ry5uWC0zlTVTVojG9rN9CHXeuB/TI9RVOJiazTYtXdjnaPNy4tsi1w1xxwI9CWpYNRW6xI53mbYwlysZ4LNoahojXKhac0eqK9bWiwIyepZ3rqpYUS9QwbtNaxgkYTm5A8a0syomNFhRMaLCiY0WFExosKJjRYUTGiwomNFhRMaLCiY0WFEC0WFB7e1QzSPAU3KjaXuFX3NargxfJXGnYqNXQPtXLlXJ24XwTX25E0YpUGaNoRK1vZzUcxosKO40WFExosKOY0WFExosKJhRYUTCiwomFFhRMKLCiYUWFEwosKJhRYUTCiwomFFhRMaLCgbuBVJWQ2kDD1VE2FQ1LLQSKkqjmNFhRMKLChrS7VlPk1x8DF07VmuzaTtCmNbWYUTGiwomFFhRMKLCiY0WFEwosKJhRYUTGiwomFFhRMKLCiYUWFEwosKJjRYUVJFMXB1tqS5B0hHUasDYVvDGc2TMlwhVXJrWkjFNtjlix31jKZ0QxscW3FZbjdRO40rHRMaLCjhWixUXRqTRSZctU0VZbClY6JhRYUTGiwomFFhRMaLCiY0WFEwosKJhRYUTCiwomFFhRMKLCiFadhRna7pBUGx3roxYXI5c2ojDgxl6RJaTXY8KSo89ahuVk13TQBCkxPDYmfaso44wfJtLLKa4B39UloKbrEZHYAEk+golkSdIIYW/qZrfxNq2qkhjkYAC7+1c0pSk6OuEYRjuIL9s3WaHyRZOwgCJgeO1L6lAr6XMHpPiAXCsWbgVvvNAA/ehYZVYPPC6OdIaxrpeylpinytdkAAzwA4mjHDlNhkycNR/wCjWWEUDuAFRzJ2XxFUBN2a02mblZZDUsqI0iVm2apDGNZ2bUTGiwomNFhRMaLCiY0WFExosKJjRYUTGiwomNFhRMaLCiY0WFGH0zrWGyg126fFF8s83VZpLiJ5q7mxkg16UdqXB5Et7fJEQzwptoEnYbUqi3bVcDk3Pk9NQSx2jQ1GlDHrnAxQdkGotRf3NKc1x0N9Fr1xV/uqDFTkeyP3ZWJb5L4QLTtKX3jiSB7xT/8AFB/5y/YbvWj9gg2HE+gqVLmUhuPEIi1m6xRkiD1kk8oBmtJRW5S+xlGb2uP3CteJNCikNzbD6eyWrOUkjTHByNKzp4rnlOzrjjoLhUWaUHxqLNKJjRYUTGlYUTGnYUTGiwomFFhRMaLCiY0WFExosKJjRYUTClYUDfSqeIq1kaIeKL7BHo5DyqvekS9PD4KHopO6n+In8kvSwMLX/DpuahWAIRa2x5krlJ8mGTBJ1CK48mzq+iw9rqxsDWKy/VbN3g+jbEGLaWLeAPKNqv6ssrMvoww2ndHbt9XH3eO/vRNz3BjWPYJ6/pFQYXjwmtsWB+TDNqUnSELYZzXQ9sTljumzX0XRnM1yZM/wd+LTPtmpbsAcK5XKzsjBIvhSsqiY0WFB8azs0omNFhRMaLCiY0WFExosKJjRYUTGiwomNFhRMaLCiY0WFExosKJjRYUTGiwomNFhRxtuNPsHwYnS3TSpIU7124NK5cs87U62MOEeU1WvZzJr1YYVBUjxMmeU3bGNLedhitZzjCPLNcc5yW1GxoOgyd2rjy6tLhHfh0TfMje02hVOArgnlcj08eCMUM4VnZrRMaLCiY0WFExosKDY1FmlExosKJjRYUTGiwomNFhRMaLCiY0WFExosKJjRYUTGiwomNFhRMaLCiY0WFExosKEelNOzLC7VvgnGMrZzanHKUaieTv/AA5dJkma9WOtxpUeJP07I3Yufh24OVaLWwMn6fkRp9B6F7bbrXNqcsZx4Z2aPBPHLlHrlWvJbPcSO40rHRMaLCiY0WFExosKJjRYUeBP/EK6BvYRT3Etv5CK9WPpkatyf8HM9S/gR1X/ABLvLBNtIjdRJPuTRPQ4oLlsazyYov8AxC1t5osrbURMFZMep3qI6THLoHmkhrT/ABRr2MFp/otgeu4q56bBj/N/cUcs5DY+JNUTh1gV4kZ4ziDEwB31mseCui3Kd9gE+ItcpIN620Hb7M7jzrPZh8opby6fG2qmPsj2+rgqQc+OOx40vZxt8Jhva8jFz411Y/wbJ/1/vQ9Pi8SYb5/B0fHmoP8AgWl8WLkfSlHT433IHkl8FX/4gXxsbFsnkylip/WtHpcS/wBT/gXuT+A+g+NNS5OVm3HhkI9zvS/D4WvzMPcn8DjfEeo+aLGMxMPI7/vVPtafq3Ye5k+Cl/4xuD5FtN/rE+Rp/hsXy/4D3J/B1fjO4PnsKP8AOT+lC0mN/wCv+B+7L4KL8fAkqtqSB+LafGRw8qh6aCf5v4H7kn4M/V/Gt8nslF3+UJkeHeTWvtaZLyTuyC7fFetIkFB5pVPDhrgSlPyFs/FmsHzLbbyQ/vR7OCub/qFz8BE+MNTMkAeGIj96PZ0/+MN2QbtfF2oPC3bIjx/es3gw12x75hLnxdqUEvpkA5HL/c04aSE/ytilna8A9H8eFt3S2o32lyxju5Vp/wDnr5f8EPUSXg5//c3N/skXumd/Y1a9OhXLf8B+Il8GZf8Aj3VE9hbfjA5f5jS/B4l1Y/ekeP1OuDMSrMx/H3ftXY8vmJhtrsVtsGPaybx5+g51K+t82DVdDDOttgbKsH5sdjvyq5RS4igi/ke1F666SWdTI+QO5I/C2PaxNcc8bUras1tbaQd9FduBWZL1sjSXCMWuT1gfJFLcSeBCEzw7qinHjh8of5q/Q50iLzFSlu8HVbJyVbpz4dZMdlYkgiCTFEILm/v8BOT4/YYuaR+sPYb/AOxD7qYw6te3/TPPhSS4/wDX/cb7/wDYBorb9ZbDi91puXBqGJbqTbOQXEns8MYjuNE0lF9VxXzYoW2u78/oKLa1Jt9ZhdJtjqMIYl5R/tY5wxU5eHGr2xbpVzz/AME3JK+eOP8Ak1tX0M4sHAXC6IN1yyJUA8tyTB96HD6k3RW/6aF7Om1DNayFxRqLgZpyAsC3cbsn8AZcdtqlxST+38gnJtff+P8AstpjeOpU4XUQteW4pF024xbqyWY4mSBEAAVO1KHh9DTbn/UAmluDS2Qq3lxeNQMHZthsVWQWtzxxMVbre2/2JX5El+5b+GLGyjvfKC3dybB7ZY5jq1YEkjadyZIApx8uvgH4t/JXpHTdu2cbnVZfadWCbmMdnZd4njQsb5dc+ByldfBbpSywF0WbV9lfTp1RCuWVlY5Zc1aI47mpjC2nKu+QlKrq+h9tEc9UzdcAqjqlBdVJNoglV+8Z7uBpU6ih/L5E9Xobi29MQ9/B0DXzFy44uFFjO2rBgBJETAPGrpXLhfb9CGnS7+53VaByD277FdGGRgty2Xuh2xDKCe3EbTJpRr4XY5XXb6DLa/8AkMzi6pbTpiyq5GYtHMEDbIE7A86zaeyl8sv/AFW76FOh7d0i4stIxC3bnWL1kSScLh7J3Ekca6VGT/LwZJ92F0Wgulz1kuCZ48ucV0xTjHlmbfIxdSyg7Q7QMYg7EctqtqnfgSbM+71bbrbCGfut+hoUYpchbM5tMllgVcOTOw+SDtvNZxhGHXZSbfYZ1baDhPCBsfKul3XBCJZKLl1l4T+GJY+vKst6i6ZW1sCnSBy+yDAedYye9/SUvp7NbT692/6jJtyYsGjwgb1XsPyh+58DrdKsgm1buOsScRt7monBR6GpX2U1PTRYA9U1vb7xO/1pwhGnYm5GSel2JIg/34VCxKT6G5s7a6eZD2ZWnsivAt7Zdem9QwJycqdyVnH/ADc6r2r6FuOjpdl3Lo090k+9DxRT7BZGOWNddu7IPRT2vY1TwqrfAvdoNp7WpMxntucuQ9qPbhGuQeWxTU9I30MPKnwHH1Iq1BUG6w+mJcA5FDzy4eYiqkkuyU34H7d/BAVvgkz2FWSI75G1YqMJSqv7FbpIQ6Q1it86ueEFnE+eKnhSeJPgpSaF9P0x1bD7O4R4bg+5pOFOqHuvk0h8RIQ20E7rkJjvBir9lcckbmDHSbv8zqZ7lke4E1XtwS6DcxbUa4BPEcxO9HC6HTfZm/xTfNOQ/BuPqKzdvlFcF72k1JTOVt2zAhuyTPdzNJ7rqyU4sLo7QC9sK387Me+t41VENOy5cAt9lLciwGw7551dhQheVuSqSeJJiPDwqN7+B0hW10b1pnJQe8wPz41k8O522Pe1wO6PpBbH2bAXQCSCVJPkIjanuceIsbSlyzSX4hQ2oCWxx2CHrI8jsKlTe7c2xPGjKPSfWN2Tc3gSzQF9I4VUcm99cDapDFzSgCesVxHDchZ8QRVSilzXAk2xco3J457d3nWivxwJnQ1lU7V0O34ANz/mNR7kVw+Q2N9GfLs0oGCz37VC3TfCHxHs19JaU73BaJ5wGD/StFBp8g5WPrrXsx1dq69oHgOyvHhyNZ5O67BJMJ0v0odQ32ga3w7BYwfHjtV4I48aq+SZRfgTHSNm3DL1mQO8sCn1FXKVXyqBQsU6QuZnLIBD/MuR9txWdqRatIFo7LXB1fWhbY5s28nyEmo2KwcmFt9H2kudi4zhfvsBHDc708UNvNcibtG9p9PpnRmbLJR90jtHnsdhV757ltohxE7uNzZLBAHynIZeZ241orX5mL9AA0aoM8mzHI8vMihtIpWw1jpu4hDDZBPaxBH+nnXNP6uy1BCGv6Re4T9mbg45HgN9pCxQ5ySpLgFFI7prIcfaFlbiFUEx7zW6Tap9kN8hv4Es0ZNt3j/1WblXDKoV1J4zGM7PbMx/lod2NFrenVlONyee/ZJ9+FUqaJdlVskTKlgPvZ5geQqeU+B9jJwAUWrQybgTIy78QacssYP9QjjlJX8AbaC0c7ttXPDFmIjvJEUSf+oKvgNqNVm+RuWgDEW0URAGw2E0kkumHPwJrffJlJKL3IAB6jjRHd0Drs5fDCcQI/HO5/eq3cUkJoXt9EB5brEXzjL2maz9nm2x730PabphEUK1sXCogMVJJ8SKrfJcKwcE3yP6zp9Ci4oggCRbTtjxJjaojkcbbt/uHtozbeuN1oydVMy1x9vXaKrG1PtcBL6Qt7TY79Yr9zb7es03FRfKGpNoE3ZEXFFweIkie40UmgsXYWp7BZB3N9aIuPjgTsMbtsKoyBaZ+UqP9R4mh5FVMaTs09H0hbK4Hq8+O57RB4ELz4VgtZFTpv8AY1/Czcd6XAne1RyhS+8DgFQf331rHMpvgycdq5C3bLjdnBEbQ249jVyVd9CTsXRyJLAMp8d/cUqT6HYN0RiAjHfirDh4Tzojt6Btmjp77uOqDLaBP3YWY4SeNN0vzE15QS9ZKggXDAG/Vgux79wdquklaEm2IFUVpLXvHIwQfKsnFro0L39Pn8i4tPLu8VH6USdISV9FLxS2B1t5Y/DEt7DesJ6qEV2bY9POb4RS30vaG1uxcbx+X14muSfqKXSO/H6Tkn2C6UL3lSbJtqrZBixJ4R6V5mr1Tyro9v070x4p2334NHovo3Uus9Z9mBwaCfQ8frUabUaltRg/2NfUNHoIJymqf2FLtpQ4BlPF+B8ivDyr6bE3/qR8ZNK/pCa2yy2WfbBVLSBJY8FBY8pilqsvt43KLK02L3Mii/LF+jWt3lUE4XO5tgf6XH5GvP03qOOcts+z09X6Rmwx3x5j/nY5qtLh/wBQTvGRGQjmMhvXsJxrg8Z35BXn2izZIU8SZmO/c1SbXESa+Suj1CWCCyWmcmZZmIXuleFZSW19l1aLvfJY5Xbbs0kIq9kk+S0lVUmH7FEN6Iui4qjuAUeQgU4Lde4TavgNYthgSruoE73ACAOcmsXlUFb6NFBy6B3tToUkQ965yKfKD57VyZNbFdcnZj0OSf2F9JqXn7HTA/17/p+tcctfJdI78fpN/mkU6S0d17iveRUbEKAm3Mkeu9ebqcssjto+g9N0WPFFq7Ru6Top7VvK7dWCNrbwZ8idxXZ6e9Q5cS4PL9W/AwjxD6vDXBkHUNkUC4J4ICPc19FDdL6WfKtrsY0hVziLkxyZP/HlWcpbLKitwPo/WWrswxtvJA4BWEwCD+lefj9QxzltfDPTy+lZoY/cirX9hfV2HQ5G4rH8GJM+ZNdy+pXZ5t14GrnR182zce6tlY+UkDKeSgb0OLVckqSbomgYW1+a2ynYu2U8eAHOt4yjFJEuLYjc1d3UGEm3b4CPnYeJ5Dwrypynk5fCPWw4Yx7N3o/4WtW1DXePHHnWCxOTqKOuWqhiHbestA4W1UEbch9TtXTj9PT/ADM4svqmT/SZvSHSu7W7hG4jYTHdBA/Kry6KGxxiidPr8kcsZt9MZfp20yBBEKBAJYSf6Rx96NNp44VXknW6qWom34MS90pbYjEMSCezACz5ETXb7sW0kjhppcl+llLWAqLsXGYXdQBvJ7t68/1O3Cker6RFSzcsRextBr5pwaP0CM4tUPaHpRrfZcsVP3x86/8AkPrXo6T1GeJ7Z8o+f9S9Dx5Vvw8P48MvqLQBDI1xg2+SkRH9LcfKvoMWoWRWuj4/Lhlik4yVNC/XEyEdI7ri8fpsa6HLjhmH6iTEqZkjfjaPZ9OYrBuXZoqNK50mVQFjcbaEt3DlJ8I4VhPUOHEV2awwqTF7Oiu6tx1h8kGyr6frXJkjKXMz0sMYQRutpdPpBBHWP3bQK5nCT6RpLWqHCM/UfFjjZEVfIb/nThiafKOXJrJy6Ze10wbmORUlWy37O4HDeu7JpY5YJIz0uungm5d2mhXpjpB7jy3ZP8sOv/5rfFD2+EujmyZHkdy8kHTzlAnWuRzDrsfIrWkciTujNwTD/wAS5sXTbklUx2WCC0A8OPE+1Z6uTlickb6OKlnjF/JkWNNCARyr5KcXdn6Rg2rGosb0+qx2uL1if9y/uPCu7S66WJ1PlHj+o+iY8634uJfww7W8e3bFt0bcSDsfKdvKvocWojNboPg+Nz6eeKWyapjGnRLpAvMF7sFxjzrSeVPsxURv4e04NwbbLyrHPClSOyGUD0zqWNxs2YCYAwMAeLch408UNiOactzsXs6fYH5l4kA5AeMca7YpVwYtvpkXqgJW31j+GWP/ALp8doVPoWKnLO5b2H3C2BJ7hSmm/qoa+BrUdIq5UKlu0AsQoyY95J4k1imlLspR4FmdrRlTx5yQPIidqMkYscW0HRluc1V/AypPjPPyryc+hTto9zRes5MdRnyv5QndtwYOx/PyryZ4WnTPqsGshljui7RLNwpPNTxUkwfEdxow554JKiNZoMWsxu+GumOTAztlWXudFJB5gmvehrE47/Hk+Ln6fOOV4ZLnwKhnLhsbcd2K4+1dM5O6OOOJ7d39fsXe0LjF9uwcYHAR3DxMmuTCnLLUv2OulHCpR7vn/Y3OhGwS5cjcDaok3O/izp1CWKMVfNc/7HndW5e4A2QLGeRjxKxWqyJRfHR53tuUkvLA3NGp7QYMvhx8dqqFPiX+f9DniqKlH9/t/wBnbtvq2j5vFtgfrVYskZRUic2KWObizjuTwtiPAEg+ZFaN/BklQvc7XEBfCTH13FTT8jGtFrWXgBtwIJ/s1UZcU+g4HUvrcnIdW3f90+n61wajRxlclwexovV8uGoz5X8gL1rEwfTuPiDXkZMLi+T6vTa6GaO6DsHacoZXnxU8G8x+tLFknidxDV6XFqobZr9/KGnsrcXJQo3E9qHB/avcwaiOVWfE6zRZNNPbLrw/ke0Wp6sk16+XFuR5mPLRNbaZ+2lwkGdj9RPAGufHKvpZtJXyjN0bBCYMNzBYj2itE0mQ+Ri47tuCxPcIH5cavcn0KqEm1DA9rtEdyy3ltvWc3JFKmcYg77Ke4jtk+nCoVPl8DZbrZ3LwB939Oc1Dl5Y0rKi+xMYtiN5GIPnTeffx4FsofTVKy4XJK8njtIfMV50lGe5eF5PWU56bZOLSk+0vj7/qKtaIYrxjgRwI5EeYrzZ4lfB9HpddHJALpbRnf5TxH6+dPH9Muen2GrSywuP5l0/v/wAgr2mNm7iyNHJgZEV6eWVpV4aPltI0pyTVtppL7/5/Ia0Ia4oEAtmNuIYczXfpEnzR52abS2mp0bcZNuR/LvrHPiklkldfH+fc7sefFL2opNtd3+vX6IBq7DFi2aLtIy3kcJEb1GLULJiUZfAtRheLPKUfl8mL/Csm6sm/dMbH86eTanGafTDTKbhkgl2rv9OS2rh4lG2EDeNu+IqoQjFNtd8mGWbm1T4SpfoDtugBXqyD/WfXb9q0jS8GbA23g7SPA7/91Vx4ECvXG/lbxB/Ss3IdBtLfbmoZfwTv9aXP7DHbfSVsEq9tgp8eHlNc+WCa5RvgzyxS3RdMreUK0AkqRKk8x+9eZPFTPqtJr/djfkvp9mBG/eDwI7jWcLhK0dWohj1GNwn/ANfccKEGDsR/c19vGUZxtH5i90HTKKzISUMTxB+U+YrDLg3cnRjzVwcuai2wi4ptt+JBKnzHH8645e5Ds6k4y6KrpQO2hzHeSDHtwqYyQ2mBuhmaWU8NoJk+o41pF2+SGuAT6dWPZYjbcZQT78ac4RbBNof02hCIzkFsVJKneY4Caw1E4Ysbl8I30+KWXJGHy6NI6ArZ6y4FYYZYKIjuE15XvZdjySqquj1sum07yrT40926tzfD+eP7HbeguWeqZ8Ct0gFFHy5cN+dcz1eWFN1TOn8BpsjyY8blugm7fTomosXjk8WwEdkHZ3ZQ8LO/9zWGTU5JNyXg7NLosMJQg5O5Rv7LgJft9XduqQJFoXLQjjMLB7+0Yolmabv4NMeLfGO1+Wn9v8R2/prpupbUBXFpWuNhkCzCcQs7Ad9XHUzT2ruv1OSXp+J3lk+HJpcpfvZd7FxzaTFUuEMWYjgqmNl5zxrox6/MnGPTZzZPTNMvcyOTlCNVTVu/FhNVomF2wgfEkvltAaBtIrq1ObNeOO7lv9v6HPo8Omcc2Ta9sUuL5V/cresi3fcYq2OnLnbiRvA7prmzScMttK1GzpwYff01RbqWRKm/n/cWuaR1W3duhCtxguCggqGkiG5wBWH4jLHblklz/U6VpMM/c0uOUk42/s2uyHoy6FvFOrCW3x3EsyzFVPW5mpONUmZ4fTdNuxxyN3NePBgdLdHsjSBt/LuR7frXr4ZuUUz5/NBQm4/DYkL3I7eJAP0rd9UY2UOncnYLv3Db1qUgCq4QFGEHjwBX0blWt1wFWBuEt91mI9R7jcVjLntDSocvgCzbMQesAAmeIMxO/IVx5Y8noaObjIMvKspYz3Y5htNZAhzksmCePpImvai5YuYs+PlGM+JIYRFcSpBH1HnXRj1cZfm4/scs9NKPXKBXNP610NJmcZNDXRfRaENcI+Xh4muDUJQ4R3YZOXZmanVAvBJ2+6NhUxaVFNFNRct2xPzMeC/ePrHClkyN8REqXLHOiNR8zagwGEY74qPwwPOpzaR+1cub/sGDV1luLquv1HP+Z6eMc5WIgs3DuivKjpYx4dtfD6PXzeozyPfUVK09yXNotb6b09uIZrmPyjtNHlOwqI6KMWu3XRrl9Uy5E1STfbSpv9Qa9Kl8iRAJnH1netI+nJp35CHqElOMuLiq/ijT6NvdbdVsZKgieQEzUZtHG034NcWunCEorzyK9O9PqL5ZRJAxLAxIHfWK0u+drg516jLHB42lKN3T8P7CTfEFtiuRxYcCSefHtV1S0mOkpXa8meP1HJFypLbLuNccfYMnTtpiuRJxJKsCSRPGW41L06cVTfDsI6+UZSe2NSSTVccfYetdJISWG8riT3r3GuzHgwTlb7quTjnrs8IbFVbt3HhlE1KrHEgbqCSVXyFVH0jGmuW0ul4Np+u5pxfCTfDaXLHL15Rp2Zp7Z/Wa5s2ihFyh8l4/UclwyUriqR4TpS6zuSu2/AnE791axx7EqOOc3KTb8gbIje4zKB3iST3A8TWjlJ8IikP6K4WOTdm2NgvfPNu+uiGnn7cpPvwYvPFTUQd61aJkX8fDcj2Ncjv4aZ0L7ME9uyu4u5d+KtJptvwCiXLG6ywGFtB2Q3Ek8THoKUMUpO5HTjkomhpdMXYKomaqcEkdkMwpeUCZWf5svyiu5x46PEsmnv8AIZJ3iOPrUPldFIesa8j5u0O+OA86I74L6GTKMZfmQ/d6WUWsFB3PHbhUTbnJNlQioKkYOoUn73pWrgmuybovptbPZcKQOBJGXoawUpxlcfBTjGSqRtdGaVHJz3UAn0A/OuyWs3Y7XflHItLU6fXydfQ2CTCmPI1itSmrcTX2Gnwzq9GWuMwO+m88fgtY5Fks6YHdifATXPPUXwjaKrsH0h08EUpaXFY3P3j+1Ye3KXMjR5fCPMm8jMSw9Y/atY1HwYvkHfsxvKsvltVuO5WT0wFi2JlSynnHaX2rBRp2i7HtHfI4MJ5AkqD6HatEr7Qv0NazrjwdJP8AKR9O+t4zyRX0uzOUIS7VFOnemhcRUCsoAiCJBPmK5ZSbnbRqqUas89mnBgZ/q29iKql0JM1NE6RudvwMsj/UNhVxjVNCdPg19BYR2UZAofcHuP713rV3Fp9nHLTVLjoPqdHpsiAVHnXLHVp/mRvLTtflZxejLPJh7in+Jx+ENYpl10dgfNcrOWp+DaMWiX+mbdkY2AJO2bfpXHPfM3WSujDS6cu1jHds23nyr0oto5XTBOAWMQR/MTHhBHEU73sXRS4rgwACD3MQAf1qWpRdRHafZ0WmiCYnuO1N421yLcvAMoQY4tWcoOJV2S3bBMkKniKIpeQZdL1xTsQfGY286jYrsaYN9QXMFiPImKE74YNfBXJhwdm8p/I1TxrwLcy968SAYPmD7yKiaY0zh0zFchB8TFXtbRL4YMJB7QHptUtU6Y0M27P4CvlzPpVqPwJkYKPvb+A/Wre0XIK7sOM+Hd6c6mXVjRRNQvMEHwBH0qFMe0s2QhpMeG9KT8hXgpcIO8A+cVVp8ioGtxl4b+R/Ss3LngpDFjUsWB3X2H1A2px55YPjoJqrkkgwe5mIn3HGnJKuhciMGYDgn8JmPQ1htSZVsjFjzIPdlP51ooislhWYjceIO1NRkwsfBJ4jGJPZWfWa6N0muUTSG2CmMRtG7E4yfLhTSpoOaF7jG2dzx5QCPOrlS5Ejtu/lyEcwZ99uFZxyN9DpHGXeBi3gRuPUVnPKrKUCXbJ+8JEcVI296yc2+h7aItu0RGB8dyJp7kFFn0lkDsh7fixyBPITTVVwDsDaVjwie+BPpVRbSFRZQOcz61alHyxOLBOxmAxA7gtRKavgaTojzzEnkTt7iluXkKCqjRuEHiTV7iaK2VyPzDyn8ppXH5HTG7esW3PahtuChm48ieFWssYoW1sM9q5fXMHbvaATy4VpUWrRN0zPuaaJ5RzFYSjF8lqziokdqZPCP2pXFdjpvoG1iN1/Wk3F/lCn5DIO9QR571okTZW48bCI7iJ+tDlxQUBvQpHZHnuPyqNtjsN1SwMVcTxghvbbarjQmUuIQdrjR3MPpwrPJCvI4yYzqbzzuAT+Hka6m5kKhd/xBTPPfYeFZST7SKs7cvo0bmeY4qD51G5XyPacs2DPGpd9jQ7cU9VfCm2otBASZ6xi8HsEHb23rCMVui32/wChc5OpJdI0mZnvOqWgUR1Rh96CN2yLbceGJ86y2JRtvlove3KkuBfRk3Jbqx1X2sHaVKAlZOXanHcYiKqUEuL5/wDoozb5rj/4TTW2fqVPVxetG4oSSUKgSrAkg/Sr28Or4J3NtX5Avp+rc2wqtcYIbQaQGyZg8x3BT70lC1bfzZUpU6X7B7JtujOMVGVpLfZZi1x7Yd0xBG4mOI4Gk8bTS/X+glkTTf6HdLNwWMcEL3LttpEoerEjgZHvQ4qO7vpfyCk5V+pfTWjcvOEtDq1vG03CRG2eRbv+7jw50nBKN3y1Y1NuTpcXQPTafrbYe5gFaQqrOWzFSTPLbhWzjSpEp7uWTRaLrLd51FsJbLrgZ6wlFmSZiPCOFRPioji27ZcugtuVS2xTS2rxJk9pyoZeOw386NttX80Ldw39rGm0VwXLVsCxncRnJhyqBcYEZdr5vClu4cuSubS4FdCzXiWFsC0TcHcVwDFcjl2pK7jERNLJFRXfPAQm5O6AIG6sl1QZaVtRbKzsQODBpmk8a3Ur7oW+W3n4sNrtM1q1beEZWGT3FUsEWBEoGk7nc0Y0nJ1f6Dm2or+4l0laCRiFaQDImDInad4866Yt0ZtGdZYknshfyHvVRbJaKXmflB8A2/tQ50FCw1DodhBHofcVzucl4LVHW1zsZMjhzJH1oWST7CkbNu/sQxJH09uI867lJxRm+QNlZ5wD3rvHnThyhPgF/DMCd/oBPrWex32Ow1lCp3gef6U1il5DchpdYjfNbtswESygmO7xrGWNrhMtNPtDbdIqzB2ROsEdvESI4SfCiOHirByV2dt9IWpYlLau4YZ4jLtAgkeO9J4mkk2NNcsG923ZtL1arkFVS4UIzQPmO/OK02rtkKoqkB03S5DByoLL8rxJWeME8OJrNwvjwWpeRyz0jaYG31SlZyICiMvxR3+NXHHfNk7l1RxtWGXDq7WIYsFKgANzaOUgCqjgbfYnNV0cOvXPrWtp1nHLEAzyMxx8af4d1Vj3q7oGnSikQhS2FnaADuZMHnuTVKqEd03SKZFzgX3GTJBYEQe1wO23rUrGpcWG6uaJd1KqjRp7QUiCbcbiZgjmJ5Up45ApRJoekzmHJIhSFYW9wDxEnlUrFaopzXZG1VvMsqjrDMkhATIIJnvIJHqaT08urYKce6KrrceCgwmAWOCHivl4VMsLQb0Ktr7RUKbIAWYgAgTueO3pWfN9j+lrozdXc6xpLehG9OOP4Ymy047AqwPJvm+tbSlXAkrAAGeIXxK8PUVm07sA1uwWEAhz3Tv6TFNRBh9NYuAwJ2O+wMU5waVoSYdZDA3A0z3gesDlXS1J8yJ48BCcid0E8AAdvMinFpMHYo90oSBO3jtUza6Q0GtXZHaIjyAM+fGpjN0NoH1vLIx4ruPXjUOT8DpBP4diNjPl/vWkI2uyXwBljtIJ74+lDi3xYrK9cYxZZP4uHptUU7ofA9o0tKZuo7EgkLIC+EmZrTZ8id+DnV5AhQinc4gnKPXjWkKaoH3YBbr8BLRt2sRw8TUSvwNV5DZgqSYDcmHH6zNPfS5FQvpNQ6/K6YnjigJPqw4+lTFOXN8A6RS5eBbiP6W+Wf8AKNqUptDSsOWGP/RSeTBnO/lRGVoTjQsLpJGSkAeJ9NjyqU5KVtD4a4NS7rAy/wCHIHBASY8a23qXXZKjXZw2zcgoQY+7wY/vUu2UqQstlC/2nYUcYUnfu40PGrtoW51wN3NBaDAWkcLA7TnnzMDhTjhadpC3ccmj/wAnQpm7gLMS05egAqm4t7WrZNvwZmr0Vhh2GPhkCJ8eNP2E1yg3MF/yjAAsQQeUz+1S8SSKUrO6bq8jGzDnlA+vGsrrgraVuTJ2EnwIn3NXbYhQyhnEBeYHP2qHGS5GmVZ1eSFKg8O7/as93wh0dtrjz/v9aqCpcsTLXHBECS3iIHtSk+KQ0TTygBYb77mPoeVVCLjG2DdsLgWMsCO6CfrVx57EyMCvy7988Per21+Un9SnXIZU8TyBJPvy96iUldMpL4O22w4YjuE5Ab86TW1BdkuMFkuFY8tp28xSjkUewcb6OW7qntbLzxZSF9DQ2pc9BTXBcasb4MF79xP+4pe7XCHsKFCO0Gt5HvH68qLfgXQJtJcWWO5G5KMG25zFZ8pW/wCCr+AK37ZkszN4GZnzpxyruQnEb0K5RCsSPKfU8DVR55SB8DjWcubK3KNj7jhW12ifJxpRYYMZ5yD9KSm0qCrGNF0kUUqZWTsCsE+p4ClGTu2NxRVekCewuJ3+USTt9DWkZbnx2S0kE/ibqzIKeECD9abbbBVXAHrcxDllPI8QfOpdtclcA7lpiQrdpRB7JHChQtC3FLyESduNc7fFli7tkCCTt3RPvR7lqgpAOrIE7nzNKVJCQTT77GR/ffQmMLcQD5gSRz2/s1puVEUDsrBk7+BH+9JNDLXGk7PH+Xh4Dup7lLphyg3XdiDLTyJnf14elPfSCrK2rJiJZf5ezHuKqO2hOwFrQtMF48Ao+scazjj57G5fYK2jAMkb/nWrwxfLEpMUuLlwyBHKZH57VztKy7Ks4b5lUnviKyUlfI/AMyDGJHmQwq003QuQykRCkofxJIB7wVmlk4VIEdtN90hXP4iIPvThKuOxM2LehOIhAA3MNEeMV1Rdxoh9hj0M5tsyXSxX7m+3qxAqeEOzKt3gJyVp8GjfxAqFJXyA1oNNbuSb1w4z8mJZoHc0wKvhg7XRLKICxto9td4fMZRyEVUfpj0D57DJqjdhQrTPzNcMn2G1O96EuAl/TN/iJPLZhv3camL8A+waaNre6qu/I77fQVPXR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4" descr="http://www.aquatic.uoguelph.ca/oceans/AtlanticOceanWeb/Images/conv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 y="1049120"/>
            <a:ext cx="3953509" cy="5426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311484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0279" y="7937"/>
            <a:ext cx="8991600" cy="2667000"/>
          </a:xfrm>
        </p:spPr>
        <p:txBody>
          <a:bodyPr>
            <a:normAutofit/>
          </a:bodyPr>
          <a:lstStyle/>
          <a:p>
            <a:pPr marL="0" indent="0">
              <a:buNone/>
            </a:pPr>
            <a:r>
              <a:rPr lang="en-US" sz="2800" i="0" dirty="0" smtClean="0">
                <a:solidFill>
                  <a:schemeClr val="bg1"/>
                </a:solidFill>
                <a:latin typeface="Calibri" pitchFamily="34" charset="0"/>
              </a:rPr>
              <a:t>Every year, Prince Albert hosts a winter carnival where you can see really “cool” snow sculptures. During Prince Albert’s winter, ice sculptures are usually able to remain frozen. Meanwhile, only approximately 1700 km away, Vancouver’s winters are mild—too mild to maintain snow sculptures over weeks at a time.</a:t>
            </a:r>
          </a:p>
          <a:p>
            <a:endParaRPr lang="en-US" dirty="0"/>
          </a:p>
        </p:txBody>
      </p:sp>
      <p:sp>
        <p:nvSpPr>
          <p:cNvPr id="2" name="TextBox 1"/>
          <p:cNvSpPr txBox="1"/>
          <p:nvPr/>
        </p:nvSpPr>
        <p:spPr>
          <a:xfrm>
            <a:off x="990600" y="3962400"/>
            <a:ext cx="1014765" cy="523220"/>
          </a:xfrm>
          <a:prstGeom prst="rect">
            <a:avLst/>
          </a:prstGeom>
          <a:noFill/>
        </p:spPr>
        <p:txBody>
          <a:bodyPr wrap="none" rtlCol="0">
            <a:spAutoFit/>
          </a:bodyPr>
          <a:lstStyle/>
          <a:p>
            <a:r>
              <a:rPr lang="en-CA" sz="2800" dirty="0" smtClean="0">
                <a:solidFill>
                  <a:schemeClr val="bg1"/>
                </a:solidFill>
                <a:latin typeface="Calibri" pitchFamily="34" charset="0"/>
              </a:rPr>
              <a:t>Why?</a:t>
            </a:r>
            <a:endParaRPr lang="en-CA" sz="2800" dirty="0">
              <a:solidFill>
                <a:schemeClr val="bg1"/>
              </a:solidFill>
              <a:latin typeface="Calibri" pitchFamily="34" charset="0"/>
            </a:endParaRPr>
          </a:p>
        </p:txBody>
      </p:sp>
      <p:sp>
        <p:nvSpPr>
          <p:cNvPr id="4" name="AutoShape 2" descr="data:image/jpeg;base64,/9j/4AAQSkZJRgABAQAAAQABAAD/2wCEAAkGBxQSEhUUExQVFhUUFBUVFBYUFBQUFxQXFBQWFhQXFBcYHCggGBwlHBQUITEhJSksLi4uFx8zODMsNygtLisBCgoKDg0OGxAQGiwkHCQsLCwsLCwsLCwsLCwsLCwsLCwsLCwsLCwsLCwsLCwsLCwsLCwsLCwsLCwsLCwsLCwsLP/AABEIAMIBAwMBIgACEQEDEQH/xAAbAAABBQEBAAAAAAAAAAAAAAADAAECBAUGB//EAEEQAAEDAgMFBQYDBQgCAwAAAAEAAhEDIQQSMQVBUWGBBiJxkaETMrHB0fBCUmIjcpKy4QcUFTNTotLxgsIkQ5P/xAAZAQEBAQEBAQAAAAAAAAAAAAAAAQIDBAX/xAAiEQEBAQACAwACAwEBAAAAAAAAARECIQMSMUFREyIygXH/2gAMAwEAAhEDEQA/ACQokIkJiF9Z8wEhMQilqiQgEQokIpCiQqoRCYhFIUCEAyFEhEhMQmgRCiQjEKJaroFCaETKmLVdAyE0IhaowgGQmhEhNCAcJoRQybcbBOKRJgAk8AL2QBITQiZU2VAOExCs0cM95Aa1ziTAgEzGqhUplpIIgjVNAYShThKEQOEoRITQqIQlCnCUIiEJAKcJQhqEJ1KEkNdJCYhThNC5NBkKJCKQokIBEKJCKQokIgZCiQikKMKgRamhFhRIQDhRLUUhMQihEKJCKQmIQCIUYRYShUCyrWZsX/4bsQ4wc4DB+kEtcT4n+Xmr3ZHY7azzUqCadP8ADue7WDyAufELo9rYVr6TGWGcOGXTQkgtGm+V5vL5/XlOM/67+PxbNrmeymxc813mGUyY/U4C8eEjr4K9hsI0URkb3qhL3zcucXkMb4AaD9S6dmzx/dm06QgBpABP4pkkniTPmsXZdZtAZqjXZacAwLl8xaSJi56BebyeW87a78PHOMYvcpnLRb3i4tbEl73HcDqBy/7VrGtw1RzaZb3mM9iw6ta0AZnl34iO9Hms7D1srnvNhGVvHKfeI4Tp4BXNoUm0KTKg/wA18GTqwFsw3ncSeae9372evS1SxOR9LD0hLWgh0tuW+8S4je50Hhdc7/dGVLFwY4GXOOd2YHSGgWOu/qFGrj/ZCZJdUtA1dvieCT60NLirw52XYnKSzFfE4VgnI9znWsWxqYjUydFWr4dzDD2lpgGDYwdJG5EwFMu7zuKsYXBCo8iQ1sHLacxG4cJXq4eaz/Vefl45+GfCUIjgN1hzv6poXql2a4XoOEoRIShVA4TwpwlCohCSnCSI6OFGEYtUS1ed1wIhRIRSFEhAKFEhFITEIgUJoRITQgEQmIRYUYRAoTQikKJCoHCiQiwmhAIhNCsUqBdIaJgSfCw+YXWbB7OUq2HY5wIdneXRYkB2XLyHd9Ssc/JOE7dOHC8vjfwdAMcQGDK4SHNgNiAACN1gOOgVfb7O9QPCrHm0/RbVBttIAsPACyyO0FOfY8qwPk1x+S+Zvb6DJwr3jGPAcQ0MEgHWw181LtNVb7L2YIzSDHACdVQ2vtUYerVI95wYJ4DKNPP0XPf3iriA80wcrPfqOkCSQIBi7rjRX8oPTwGd7RUqNpsEOu4S4a2G7xPqrvazFsqBpa5pIJs3QafRc+xhBjzVfEVXuqZWgZWxJJ1J/p8V09e9c9/AuQF+ci4EA8BvhQdNYHL7jLuOg1sPHkqlVxykaErd2LSBp+yENFRhBdwJHvFaqM8YoWY3ryVouDWzwHnyC0aHZOmGk03vEavqRB8QNPU+KzMRQe14Doge6RcH+qS6WYao4U2kiZNuZlV8lpTOrNLolzoOjRIHiVKq9zjmcMrW+63juE+i7ePyXjXLnw9ohCWVTAT5V7pXjDypZUSEoV0DhJEypJqOjLVHKjQokLy69WAkKJCMQokK6mAkKJCMQolqus4DCaEUhRIU1MDhNCJCaFdAiE0IpCaE1MCypsqIQlCumOj7H0IbVe4CHFrBOpIkmOXeb5ror0WMyAQbuB4wJI9bKn2RpTh2yJDXvjz185WzisMHNDdADNvvmvm+a286+h4pnCGc55DXUyC0gS08OLTx8UDarJ9nyqf+j0f3QBNgAOgEKpXqwsRtzO0+zrMRiXPqE5G5RkbYuOUTLuHh5hXdq0mswzmMAa1rbBtgLhGxtccbrntpbWOVzDcO87Gdei3JbWbZGHkhxd96JYalqeNyoVDJ3wiOeA2ONl17jl9UcRQNR1jaIK0MNTyAAHTRAombN0Cu02wh2uDHVDGZ8gaNtHQDfzVPatRzmzoG7vE8VJzo1Q6jA6J3XHjosyzWu8UW1WMAnWJAAJMeAVSpinVHAZS1g0B1J4n6LUc1rTbXT+iHXrtAnfuWtms50G1kJ8qjhzxNzdGyr3+O/wBY8XOf2ocJQpPIGqHTqyte0Z9bezwkoPxABgz5JKe8X+Pl+nV5VAhGhMQvPr0gkKJCMQokJpgJCiWoxaolqupgMJi1GLVEtTUwLKolqNlTFqamA5Uxai5U2VXUwHKlCLlRMLQzva38zg3zMJpjsuyTHNw4kaucW/umPnK1njifJOxoY0CwAAA6BBqYpg368ATp4L53K7bXv4zJiNVgPHzKoYg8fij1cY0DU/wkfJZ2LxHDRSKpY8b+E6/PrC5zaTQdNd8blsY2qYP39/8AawK5vAm1r+u/RdeDHJWDUCthpdJNt4WhE7lB7NxXT21zzEGEAaQB99E9DFNd7pBjWLrNx1K2W5HIxH1VPBbEql2bPk5iSfJSykroHsAvm87+Sj7UbyOmqrU6TCb1HvItIFvQR6q81rGiQ3qR81nIuqFUkmdBoOU69Unva2wEmPLmVp4LY78S19QEMp07SZ77okgRwtfmFt7B7H0/ZCpWzEuuGA5QGG4DovfXwVtkJLXFYaofecbT8Vowg42h+2c0NDWtJIaDIEk2mTMImIdlb4L0+Ll08/l49wPEkZTKwqmKjTWT/RExWMJJG7T74qhXAIkG/P5Fefzeffjv4vF6zteG0EyoB0WOo8Uly/m5/t0/j4/p6tCiQiwmIXp1wwIhRLUUhMQrpgJamhFITEK6gJCaEUhMQmmAlqbKiwlCumA5U2VFhLKmpgOVaXZ6jNZpicskcJ0E9SD0UKeFHsnPOsw3pqfUDzW3seJpNaLQc3jGZxPWB5Ll5PJ1ZHThw71usw83drz1P0HJM6mAZAvx3+aM5yr1nLyPSDiHWWLj2k2t4xfzV+vi6YMZpPAXVTFERMO8gqlcxWxMGDf73qtVpA3CntGiS6W342goFJ5Gq6f+MExqVQIjqoOvmq2JrBsX10ViKzRL7qw9k23b+ap4ZxLvElXwt2sSIueKYzHoOKLVMtMndosHFYz2j7HugwPqtCpUvH3ZY3a18j0bY9BnsaVJhDmABzyN51M+LjpwTdqcf7OmWg3d8FQ7FNLaVSoTYkNA/dEz/uHqud7RbTBcS4kicoi881iT+ze9KNNhd3jxn6KpjXG+/kiUsfyVLbJuCLAxMGD5L12zjweaS3n2wqhIPX/tValW/LerWJAnmZ08bTwVRzRqQvn8nriZqJKi+oQYunTR7hCaE73QCTuBP/SoV9rU2mLnS4Ai+up3L1yuOLhTQo0K7XiWmQiK6mIEJiFHEYhrACd5i24RqUN2NZMT4GLEbjyngYKaYLCiQiEfCehMA+aaFdTA4TQiEJoTTA4TQiwiYalme1vFwHQm6exi1tIZWU6Y4NB8YzO9SrWy6+Ws1u4sPmTI/l9UHF0i+rmymBmPDXRPhqJNZpA3t3c15bdeiTG82oM1oWb2rxORrWg+8T5CPqthuCAnXWdeG4Lj+1WJz1oGjBl66n5eSnGbS0tikGpfcCfLire0MS14MFxN4IFrdZ80HYOAa8HNJDhBgltpnUXWntHANlz2tGZwIMkxfW0q36T45YlAqsCsY3CxrlEcLnzKpwtyM1A01ntoE1b7mjpJM/Ba7G3g70Ko1zXSACIve++VdqYG5rQIixtPisnaeIIBYzU2PIb1pMNtZGYR4alYFF+dz3cSfik0UsODng7itvCtLnQBJcQAOPLzWVUH7T74LuuwOzZLq7vdp91k73kXPQfHkr81Prb2k8Yag2k33gIJ4uddx++S4PHjO/8AdEdTr8lv7dxWd5dNhpPqViMpdSVJ0tCo04WdjtoEPLIFrdCAR8VtOaIHjr9FyO1qkYh87svC/dBHpCnPlc2JxnadWpEyPnzVXEDN3tJEGBYRofjdTlztHX+9+5O8EASCDxBsei5V0UHuaDB169NySq16gzGTHUfRJTDXo/8AfajAQHOAJk5oJ9b+Sl7dj8vdI4md51Pgo4bDvqnKBOpgaATq4noNwVTGtLJGYgj928zovZk/LhrTZiTTs11jraZ+CKMU934td416LNqMq5WktcxuubKe8CLQTqPDigDFOBI1OkcR4KYut12CIpuL6g/aOBZmZMNGaRE7wRfrvWfjcocS0mCbCxdE89Va2m54az2hmGA93Vs6NIE6aKuaXsajQWAg3JEACRvzRMWteY3rMmLaMzaZMS0iGtANiTDYuOgsrmzsS4uv7p0M2n5eFljVSSCKeWZMu71pjnFo0AjVPhNoOpumLxcxY8QQrn6G/i8dlcWtALgIuHe8QII5Deq+H2tJh7Y1MzuidFQfjmva4ke8Zk6c7b+S5PtNt72TjSptF296ZtmGgA8QbrO59V1uzttPfWOdoFM91sGYcOlyTu+K6XYOHdUxYqCoclFplgHde6o1wku0OXKLDivOP7NdmDH4pxqZhRwzG1XMBMVHzDASNAXAuP7sb7e2bNaMxiB3TAAAAuNBuWLy6xqcVJ1IyVf2VS73gCfl81EskwFbwjQCsND4+uGMc78oJ8l5jVrkuJIkkknxK9OxeEFVha4kA8Fx+2tl+wNgHNiZi48VrjcSwfs1iQ5hboWn0P38FqYl9lyOCxJY8OHH04LpKlcObmGhSzsjndp3KqMYr2KEuKFlW5UxSrMcXCBYG5UdoBzmkNMTqeW+PFW6joQaVQHVTUxjYs+zou8CB4usSsnBPgWXS7S2eKwAkgBZFTZbqZteFud1mgUcP3p3leo1aP8AdcExmjg0T+867j5krmOw+yfbVg9w7lKHHm78A8xPTmuk7YV/dHNTn/rF4/NcfjT3VUp1iNb+CtYhwm6VGkERn1NpscMsGQdCIuCuJxxd7R+YZSTdszHATvtC7PE4cGoXbpGnQLnO1FMCtP5mgnoS3/1WfJP6rxvakyeP2Fp1g/JMzbhccPDeszDiQreDq96HEQbXvErhxrrWJWrOk3aORbMdY0SWxWpNDiJB5g2+CS3kZdPsytXjIQGhwEy4Bx1ieG8wrb9iV6kEszDdlNMa9VCo5xOZuVpOsCePG+hjVdp2MxJql7XNbDGt0kzJ3yTwXps5cZrlLxvSr2tJcA0CwkWGkEN+i5x4eWgGoXAaZiTHVdP2tI9qBaAweZJK8sp7armuAT3TVi7IhpdGscFz4W41y+tbaGMqUw0ezLxUqspSD7rngxcm/uk6gCFYZWcGua5susJIcJDZDQwkd3XQclfw2RzmZ2lzab/aBtiC403U7yeDvRdDS2swCA14A090+pWsqdOLwGJbnqSPccQASYkAXkbxmIuh7NxdCqSS4lgc5pIcJBE92+kmDPArrtgEUmvD7l1V1WQBq8NkGAJgyAYuANETs/gqeHpOphsg1q1S1MxFSo5zBAG5paOim1cjlKYEnUAAEcCHaERNrHyK5TtdgYcKpcSHiALWLYHzXqj8Mx2KdWe12VtJlNgLHQSM2Y5cvdgZY4yeAmlt/s5hsXAc802gERTysud5LmnduhOW2JI4/wDsg29TwuJq0q5yNxTWsa93da19MvLQ6dJzETx8V7jgGw8c5HovPMV2SoVWNYHsBbTLGuABdOUgVLEAum+l4Xp1FjQxkRZrQCOAEBcrMdIrvEE+KsOeGCTuQal1Sq4Z7rZrbgVGm055iRcRK5vbWNvJsIi8j0XQYBpFMAwSLW9PSFnbUc+DDesSiOPNWm51jrwaR8oWjR7gImQVSxFGHSZnyVl8ZRE34rbIDxKG4IxMKji8SBvRVfF1YVRtW08UDGVu6Sg0q002kcBPldXGdEqYlwIgmfvVdFhKIqszHUBpjkZB9YXINfLxzsu42JhzGURJa1t9AS5vzT4R0fZ/DtpYZuUe8C8niXf0gdFzPaKqDU8B8V2ZoFlJrB+FobPGBErh9vYJ4cTmaJP4s3yaVOH1b8YNcy7opO91CrUHh090+B+sFNWqGwXbHI7gIXKdqyfajk0Ru1JldKa2WJWPj81ar7NgnLTzOIiXN7wIAMRBi8/j5LHk/wAtcJ2wMPViR1+inmlCwGLY+rRYymHl+QGxF3Mh4ge9l13b1tdm8OW1H4apQaar6YJFQA5Whh74dq2XGLXBIsYXnnHXW1ktrAjf5JLsz2NofljSwLzHUm6S16Jr0Q0hwHkEXDOLJyQ2dYAvHGyre3SFfkt6I7Q2eys4uqAkng5zdOQKyK/ZGg54fNUEAgRUMQZ1BmdVte2PBOHngrqYy6XZyk3Qvvr3vqEQ7EZudUHVv0WjLuScU3fYT3p6xlnYbfzO9FIbAZEkmNNy124Zx3psXTy+yE6udPXKE96nrGbS2U0b3dHEfNWG4MD8T/43fVaBwnj5x8kRmGHD1Ke1XIzxRj8TvMH4hbmza2ZuWPdAvx5+KC3Ct4BaGBohgMb9eiza1EHUDwQalJ+7781pNKhWfbRZVVwL3BxDt+nT79E+PrABRY8HdCHXwefefDcoOaxNYuJhUsRXawS4rXxuAqu7jBkJtmILo5xZVa3YamO9VrVah4d1jfIAn1W5yZxyuO24NG3WQ/GFxkldbi9kUG2ZSbHGXE+ZKWD2RhSe9TH8bvm5aljNlcdiq/dVfZ+MyWddvw4r2fB9ncKWf5FMg8WNPqqmM7PYJp/yKIPDK34Ke6+rgdnV6OaRE+B9OC67Y1YOqU2t/OHEnfF/kqW0GCm6KTWNHBtNg9YQMPj3tMgwRvDWg+YCtmxJ09Frmy5TtDTlVH7fqP1cRaO7ZV3VydXE+JlSTGrdZjmKjju7B5wtirVCzNoUPaADQAzb75ldeNc+UZOOqg5RzlQ2BhsmKqvc5p/ZimxznSHAuObxs1n8RVk7HGuY+X9UGtQa2wWrwnNOPO8ZZ+1TDbIazabnmMpa97e7DWuil7p4993kea6HD9nzUxYrsILwzKQHOHdLqTZJBvlaaroi88gt/BY2lkYM7JyNkZ2yLDmqO1tuGlWotY5uRxGffYuixGlpXGcb8bt61bpU6BH+bPecLTucR52TrQL2749ElO2kxTUxTUwU6BNporKQUWozXIJimFKYQ8yQeoDAoGMoh+WZGWYgxw+icvTSgkymfzu65f8AiigfqP8At+iHKm1BWx9YNxFAHfTI6ukBaQqrnu09UivRLGudla0w0E6PPDRWKe1HEwKNT/Z/ysknQ3W4hBxld5HcLRxmfjeFn+1efwAfvPA/lBTsqO/Fl6SfUwpi6MM41jorFKuRuPRwPzVMvPTjKkHFT1NWNvYgsw5e0kOkRfnw0O9WB36TSTMsafGWiVkdrXZcPTbvLpPQX/mT4KsfZM/cb/Krhqjjabc0ZGnkWtM+aJgraADwAHhoFcsbwPRO1obuAvbx5KovUbt3rJ2hmE5S0Cb90HN4mZVptYwRoD5oFamXRcfqOs6acN/mpisbGvECdeXyWVVxDBxHiD8l0WK2YHEwTEb7TymDH3ogDYjYkkk8Jt8FudM1zj6m9rXEHQlrgDeLEi/RTw2HzAy7Kd+YwAN5A1J5BdHtqkA9tMWDWNZ4Wv8AFUX7HIGt/AH5iVqXWcYeIotae4SRxNiVFlbitGvsWrug+Yt97kB2wq36f4v6Lcxi6A+oFj15c+GgkkwAASSeAA1W4dhVuLR/5H6InZ3YNUYyi4tgB4cXAgiGgu3Gd0dVuWTvU7rlsThqjDD2OZOmZpbPGJVd7SeS9D/tGwJfVaWgk5AYAkxLgdOi4v8Aw9/5Hfwndqt8eXtNZ5TKp5vuEleGy6n5HfwlJa2J29NTlyhKQK8T1J50s5UCkCoJB6l7RCBToDNekaiDKcOQFDlNrkKU0oDF8p88IGZIuUB/aqFR29BzKQdIQOx3E9FZbVCqQFIvnRBX2tTdXgOs1ukOIInU+miDR2SwCM1Q8P2jh8Cr2a0FTpvhX4Kf+GNB/HEf6lT6oo2ezdm//Sp/yVlzuKH7S+/75JtTIEzDNFr2/W75lWCRuVWvV9dFNhsL/wBFQR3w1CQmCeF1VfXgkTprA80JtfeCY0Bk3QD2pWDqrnAggu3aWgK1QxLXXa4OH6SCqzwNzRB3ZYmZ19VVpbHpB2YsaeIuBPITy9VZiVsvqhQJCou2XRP/ANbbcoKZuyqX+m236fjKvRtWX1RaCDfQEWnxKv4Guym4EzMGLjeIWQNnU/8ATZA/SPso5oyRuERA3eClw7R7TYzNVpPY0ugFpA1vPkL8VU/xJwAmhWB5ZDp/5K8yiGiNyctWpYl1RG1T/pVf4G/8klegJ02fo7/Z+CdMkubZwnp70ySBMUqaSSCSiNUkkEXm6dxskkgalqov16JJIHpmymkkgkE7UkkEWlO02SSQOhpJIE75FQOnRJJASoLnr81ACwSSREqYt1UqmiSSoi1Ow2d98EkkD0tPNQG9JJAh9UN25JJURCSSS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AutoShape 4" descr="data:image/jpeg;base64,/9j/4AAQSkZJRgABAQAAAQABAAD/2wCEAAkGBxQSEhUUExQVFhUUFBUVFBYUFBQUFxQXFBQWFhQXFBcYHCggGBwlHBQUITEhJSksLi4uFx8zODMsNygtLisBCgoKDg0OGxAQGiwkHCQsLCwsLCwsLCwsLCwsLCwsLCwsLCwsLCwsLCwsLCwsLCwsLCwsLCwsLCwsLCwsLCwsLP/AABEIAMIBAwMBIgACEQEDEQH/xAAbAAABBQEBAAAAAAAAAAAAAAADAAECBAUGB//EAEEQAAEDAgMFBQYDBQgCAwAAAAEAAhEDIQQSMQVBUWGBBiJxkaETMrHB0fBCUmIjcpKy4QcUFTNTotLxgsIkQ5P/xAAZAQEBAQEBAQAAAAAAAAAAAAAAAQIDBAX/xAAiEQEBAQACAwACAwEBAAAAAAAAARECIQMSMUFREyIygXH/2gAMAwEAAhEDEQA/ACQokIkJiF9Z8wEhMQilqiQgEQokIpCiQqoRCYhFIUCEAyFEhEhMQmgRCiQjEKJaroFCaETKmLVdAyE0IhaowgGQmhEhNCAcJoRQybcbBOKRJgAk8AL2QBITQiZU2VAOExCs0cM95Aa1ziTAgEzGqhUplpIIgjVNAYShThKEQOEoRITQqIQlCnCUIiEJAKcJQhqEJ1KEkNdJCYhThNC5NBkKJCKQokIBEKJCKQokIgZCiQikKMKgRamhFhRIQDhRLUUhMQihEKJCKQmIQCIUYRYShUCyrWZsX/4bsQ4wc4DB+kEtcT4n+Xmr3ZHY7azzUqCadP8ADue7WDyAufELo9rYVr6TGWGcOGXTQkgtGm+V5vL5/XlOM/67+PxbNrmeymxc813mGUyY/U4C8eEjr4K9hsI0URkb3qhL3zcucXkMb4AaD9S6dmzx/dm06QgBpABP4pkkniTPmsXZdZtAZqjXZacAwLl8xaSJi56BebyeW87a78PHOMYvcpnLRb3i4tbEl73HcDqBy/7VrGtw1RzaZb3mM9iw6ta0AZnl34iO9Hms7D1srnvNhGVvHKfeI4Tp4BXNoUm0KTKg/wA18GTqwFsw3ncSeae9372evS1SxOR9LD0hLWgh0tuW+8S4je50Hhdc7/dGVLFwY4GXOOd2YHSGgWOu/qFGrj/ZCZJdUtA1dvieCT60NLirw52XYnKSzFfE4VgnI9znWsWxqYjUydFWr4dzDD2lpgGDYwdJG5EwFMu7zuKsYXBCo8iQ1sHLacxG4cJXq4eaz/Vefl45+GfCUIjgN1hzv6poXql2a4XoOEoRIShVA4TwpwlCohCSnCSI6OFGEYtUS1ed1wIhRIRSFEhAKFEhFITEIgUJoRITQgEQmIRYUYRAoTQikKJCoHCiQiwmhAIhNCsUqBdIaJgSfCw+YXWbB7OUq2HY5wIdneXRYkB2XLyHd9Ssc/JOE7dOHC8vjfwdAMcQGDK4SHNgNiAACN1gOOgVfb7O9QPCrHm0/RbVBttIAsPACyyO0FOfY8qwPk1x+S+Zvb6DJwr3jGPAcQ0MEgHWw181LtNVb7L2YIzSDHACdVQ2vtUYerVI95wYJ4DKNPP0XPf3iriA80wcrPfqOkCSQIBi7rjRX8oPTwGd7RUqNpsEOu4S4a2G7xPqrvazFsqBpa5pIJs3QafRc+xhBjzVfEVXuqZWgZWxJJ1J/p8V09e9c9/AuQF+ci4EA8BvhQdNYHL7jLuOg1sPHkqlVxykaErd2LSBp+yENFRhBdwJHvFaqM8YoWY3ryVouDWzwHnyC0aHZOmGk03vEavqRB8QNPU+KzMRQe14Doge6RcH+qS6WYao4U2kiZNuZlV8lpTOrNLolzoOjRIHiVKq9zjmcMrW+63juE+i7ePyXjXLnw9ohCWVTAT5V7pXjDypZUSEoV0DhJEypJqOjLVHKjQokLy69WAkKJCMQokK6mAkKJCMQolqus4DCaEUhRIU1MDhNCJCaFdAiE0IpCaE1MCypsqIQlCumOj7H0IbVe4CHFrBOpIkmOXeb5ror0WMyAQbuB4wJI9bKn2RpTh2yJDXvjz185WzisMHNDdADNvvmvm+a286+h4pnCGc55DXUyC0gS08OLTx8UDarJ9nyqf+j0f3QBNgAOgEKpXqwsRtzO0+zrMRiXPqE5G5RkbYuOUTLuHh5hXdq0mswzmMAa1rbBtgLhGxtccbrntpbWOVzDcO87Gdei3JbWbZGHkhxd96JYalqeNyoVDJ3wiOeA2ONl17jl9UcRQNR1jaIK0MNTyAAHTRAombN0Cu02wh2uDHVDGZ8gaNtHQDfzVPatRzmzoG7vE8VJzo1Q6jA6J3XHjosyzWu8UW1WMAnWJAAJMeAVSpinVHAZS1g0B1J4n6LUc1rTbXT+iHXrtAnfuWtms50G1kJ8qjhzxNzdGyr3+O/wBY8XOf2ocJQpPIGqHTqyte0Z9bezwkoPxABgz5JKe8X+Pl+nV5VAhGhMQvPr0gkKJCMQokJpgJCiWoxaolqupgMJi1GLVEtTUwLKolqNlTFqamA5Uxai5U2VXUwHKlCLlRMLQzva38zg3zMJpjsuyTHNw4kaucW/umPnK1njifJOxoY0CwAAA6BBqYpg368ATp4L53K7bXv4zJiNVgPHzKoYg8fij1cY0DU/wkfJZ2LxHDRSKpY8b+E6/PrC5zaTQdNd8blsY2qYP39/8AawK5vAm1r+u/RdeDHJWDUCthpdJNt4WhE7lB7NxXT21zzEGEAaQB99E9DFNd7pBjWLrNx1K2W5HIxH1VPBbEql2bPk5iSfJSykroHsAvm87+Sj7UbyOmqrU6TCb1HvItIFvQR6q81rGiQ3qR81nIuqFUkmdBoOU69Unva2wEmPLmVp4LY78S19QEMp07SZ77okgRwtfmFt7B7H0/ZCpWzEuuGA5QGG4DovfXwVtkJLXFYaofecbT8Vowg42h+2c0NDWtJIaDIEk2mTMImIdlb4L0+Ll08/l49wPEkZTKwqmKjTWT/RExWMJJG7T74qhXAIkG/P5Fefzeffjv4vF6zteG0EyoB0WOo8Uly/m5/t0/j4/p6tCiQiwmIXp1wwIhRLUUhMQrpgJamhFITEK6gJCaEUhMQmmAlqbKiwlCumA5U2VFhLKmpgOVaXZ6jNZpicskcJ0E9SD0UKeFHsnPOsw3pqfUDzW3seJpNaLQc3jGZxPWB5Ll5PJ1ZHThw71usw83drz1P0HJM6mAZAvx3+aM5yr1nLyPSDiHWWLj2k2t4xfzV+vi6YMZpPAXVTFERMO8gqlcxWxMGDf73qtVpA3CntGiS6W342goFJ5Gq6f+MExqVQIjqoOvmq2JrBsX10ViKzRL7qw9k23b+ap4ZxLvElXwt2sSIueKYzHoOKLVMtMndosHFYz2j7HugwPqtCpUvH3ZY3a18j0bY9BnsaVJhDmABzyN51M+LjpwTdqcf7OmWg3d8FQ7FNLaVSoTYkNA/dEz/uHqud7RbTBcS4kicoi881iT+ze9KNNhd3jxn6KpjXG+/kiUsfyVLbJuCLAxMGD5L12zjweaS3n2wqhIPX/tValW/LerWJAnmZ08bTwVRzRqQvn8nriZqJKi+oQYunTR7hCaE73QCTuBP/SoV9rU2mLnS4Ai+up3L1yuOLhTQo0K7XiWmQiK6mIEJiFHEYhrACd5i24RqUN2NZMT4GLEbjyngYKaYLCiQiEfCehMA+aaFdTA4TQiEJoTTA4TQiwiYalme1vFwHQm6exi1tIZWU6Y4NB8YzO9SrWy6+Ws1u4sPmTI/l9UHF0i+rmymBmPDXRPhqJNZpA3t3c15bdeiTG82oM1oWb2rxORrWg+8T5CPqthuCAnXWdeG4Lj+1WJz1oGjBl66n5eSnGbS0tikGpfcCfLire0MS14MFxN4IFrdZ80HYOAa8HNJDhBgltpnUXWntHANlz2tGZwIMkxfW0q36T45YlAqsCsY3CxrlEcLnzKpwtyM1A01ntoE1b7mjpJM/Ba7G3g70Ko1zXSACIve++VdqYG5rQIixtPisnaeIIBYzU2PIb1pMNtZGYR4alYFF+dz3cSfik0UsODng7itvCtLnQBJcQAOPLzWVUH7T74LuuwOzZLq7vdp91k73kXPQfHkr81Prb2k8Yag2k33gIJ4uddx++S4PHjO/8AdEdTr8lv7dxWd5dNhpPqViMpdSVJ0tCo04WdjtoEPLIFrdCAR8VtOaIHjr9FyO1qkYh87svC/dBHpCnPlc2JxnadWpEyPnzVXEDN3tJEGBYRofjdTlztHX+9+5O8EASCDxBsei5V0UHuaDB169NySq16gzGTHUfRJTDXo/8AfajAQHOAJk5oJ9b+Sl7dj8vdI4md51Pgo4bDvqnKBOpgaATq4noNwVTGtLJGYgj928zovZk/LhrTZiTTs11jraZ+CKMU934td416LNqMq5WktcxuubKe8CLQTqPDigDFOBI1OkcR4KYut12CIpuL6g/aOBZmZMNGaRE7wRfrvWfjcocS0mCbCxdE89Va2m54az2hmGA93Vs6NIE6aKuaXsajQWAg3JEACRvzRMWteY3rMmLaMzaZMS0iGtANiTDYuOgsrmzsS4uv7p0M2n5eFljVSSCKeWZMu71pjnFo0AjVPhNoOpumLxcxY8QQrn6G/i8dlcWtALgIuHe8QII5Deq+H2tJh7Y1MzuidFQfjmva4ke8Zk6c7b+S5PtNt72TjSptF296ZtmGgA8QbrO59V1uzttPfWOdoFM91sGYcOlyTu+K6XYOHdUxYqCoclFplgHde6o1wku0OXKLDivOP7NdmDH4pxqZhRwzG1XMBMVHzDASNAXAuP7sb7e2bNaMxiB3TAAAAuNBuWLy6xqcVJ1IyVf2VS73gCfl81EskwFbwjQCsND4+uGMc78oJ8l5jVrkuJIkkknxK9OxeEFVha4kA8Fx+2tl+wNgHNiZi48VrjcSwfs1iQ5hboWn0P38FqYl9lyOCxJY8OHH04LpKlcObmGhSzsjndp3KqMYr2KEuKFlW5UxSrMcXCBYG5UdoBzmkNMTqeW+PFW6joQaVQHVTUxjYs+zou8CB4usSsnBPgWXS7S2eKwAkgBZFTZbqZteFud1mgUcP3p3leo1aP8AdcExmjg0T+867j5krmOw+yfbVg9w7lKHHm78A8xPTmuk7YV/dHNTn/rF4/NcfjT3VUp1iNb+CtYhwm6VGkERn1NpscMsGQdCIuCuJxxd7R+YZSTdszHATvtC7PE4cGoXbpGnQLnO1FMCtP5mgnoS3/1WfJP6rxvakyeP2Fp1g/JMzbhccPDeszDiQreDq96HEQbXvErhxrrWJWrOk3aORbMdY0SWxWpNDiJB5g2+CS3kZdPsytXjIQGhwEy4Bx1ieG8wrb9iV6kEszDdlNMa9VCo5xOZuVpOsCePG+hjVdp2MxJql7XNbDGt0kzJ3yTwXps5cZrlLxvSr2tJcA0CwkWGkEN+i5x4eWgGoXAaZiTHVdP2tI9qBaAweZJK8sp7armuAT3TVi7IhpdGscFz4W41y+tbaGMqUw0ezLxUqspSD7rngxcm/uk6gCFYZWcGua5susJIcJDZDQwkd3XQclfw2RzmZ2lzab/aBtiC403U7yeDvRdDS2swCA14A090+pWsqdOLwGJbnqSPccQASYkAXkbxmIuh7NxdCqSS4lgc5pIcJBE92+kmDPArrtgEUmvD7l1V1WQBq8NkGAJgyAYuANETs/gqeHpOphsg1q1S1MxFSo5zBAG5paOim1cjlKYEnUAAEcCHaERNrHyK5TtdgYcKpcSHiALWLYHzXqj8Mx2KdWe12VtJlNgLHQSM2Y5cvdgZY4yeAmlt/s5hsXAc802gERTysud5LmnduhOW2JI4/wDsg29TwuJq0q5yNxTWsa93da19MvLQ6dJzETx8V7jgGw8c5HovPMV2SoVWNYHsBbTLGuABdOUgVLEAum+l4Xp1FjQxkRZrQCOAEBcrMdIrvEE+KsOeGCTuQal1Sq4Z7rZrbgVGm055iRcRK5vbWNvJsIi8j0XQYBpFMAwSLW9PSFnbUc+DDesSiOPNWm51jrwaR8oWjR7gImQVSxFGHSZnyVl8ZRE34rbIDxKG4IxMKji8SBvRVfF1YVRtW08UDGVu6Sg0q002kcBPldXGdEqYlwIgmfvVdFhKIqszHUBpjkZB9YXINfLxzsu42JhzGURJa1t9AS5vzT4R0fZ/DtpYZuUe8C8niXf0gdFzPaKqDU8B8V2ZoFlJrB+FobPGBErh9vYJ4cTmaJP4s3yaVOH1b8YNcy7opO91CrUHh090+B+sFNWqGwXbHI7gIXKdqyfajk0Ru1JldKa2WJWPj81ar7NgnLTzOIiXN7wIAMRBi8/j5LHk/wAtcJ2wMPViR1+inmlCwGLY+rRYymHl+QGxF3Mh4ge9l13b1tdm8OW1H4apQaar6YJFQA5Whh74dq2XGLXBIsYXnnHXW1ktrAjf5JLsz2NofljSwLzHUm6S16Jr0Q0hwHkEXDOLJyQ2dYAvHGyre3SFfkt6I7Q2eys4uqAkng5zdOQKyK/ZGg54fNUEAgRUMQZ1BmdVte2PBOHngrqYy6XZyk3Qvvr3vqEQ7EZudUHVv0WjLuScU3fYT3p6xlnYbfzO9FIbAZEkmNNy124Zx3psXTy+yE6udPXKE96nrGbS2U0b3dHEfNWG4MD8T/43fVaBwnj5x8kRmGHD1Ke1XIzxRj8TvMH4hbmza2ZuWPdAvx5+KC3Ct4BaGBohgMb9eiza1EHUDwQalJ+7781pNKhWfbRZVVwL3BxDt+nT79E+PrABRY8HdCHXwefefDcoOaxNYuJhUsRXawS4rXxuAqu7jBkJtmILo5xZVa3YamO9VrVah4d1jfIAn1W5yZxyuO24NG3WQ/GFxkldbi9kUG2ZSbHGXE+ZKWD2RhSe9TH8bvm5aljNlcdiq/dVfZ+MyWddvw4r2fB9ncKWf5FMg8WNPqqmM7PYJp/yKIPDK34Ke6+rgdnV6OaRE+B9OC67Y1YOqU2t/OHEnfF/kqW0GCm6KTWNHBtNg9YQMPj3tMgwRvDWg+YCtmxJ09Frmy5TtDTlVH7fqP1cRaO7ZV3VydXE+JlSTGrdZjmKjju7B5wtirVCzNoUPaADQAzb75ldeNc+UZOOqg5RzlQ2BhsmKqvc5p/ZimxznSHAuObxs1n8RVk7HGuY+X9UGtQa2wWrwnNOPO8ZZ+1TDbIazabnmMpa97e7DWuil7p4993kea6HD9nzUxYrsILwzKQHOHdLqTZJBvlaaroi88gt/BY2lkYM7JyNkZ2yLDmqO1tuGlWotY5uRxGffYuixGlpXGcb8bt61bpU6BH+bPecLTucR52TrQL2749ElO2kxTUxTUwU6BNporKQUWozXIJimFKYQ8yQeoDAoGMoh+WZGWYgxw+icvTSgkymfzu65f8AiigfqP8At+iHKm1BWx9YNxFAHfTI6ukBaQqrnu09UivRLGudla0w0E6PPDRWKe1HEwKNT/Z/ysknQ3W4hBxld5HcLRxmfjeFn+1efwAfvPA/lBTsqO/Fl6SfUwpi6MM41jorFKuRuPRwPzVMvPTjKkHFT1NWNvYgsw5e0kOkRfnw0O9WB36TSTMsafGWiVkdrXZcPTbvLpPQX/mT4KsfZM/cb/Krhqjjabc0ZGnkWtM+aJgraADwAHhoFcsbwPRO1obuAvbx5KovUbt3rJ2hmE5S0Cb90HN4mZVptYwRoD5oFamXRcfqOs6acN/mpisbGvECdeXyWVVxDBxHiD8l0WK2YHEwTEb7TymDH3ogDYjYkkk8Jt8FudM1zj6m9rXEHQlrgDeLEi/RTw2HzAy7Kd+YwAN5A1J5BdHtqkA9tMWDWNZ4Wv8AFUX7HIGt/AH5iVqXWcYeIotae4SRxNiVFlbitGvsWrug+Yt97kB2wq36f4v6Lcxi6A+oFj15c+GgkkwAASSeAA1W4dhVuLR/5H6InZ3YNUYyi4tgB4cXAgiGgu3Gd0dVuWTvU7rlsThqjDD2OZOmZpbPGJVd7SeS9D/tGwJfVaWgk5AYAkxLgdOi4v8Aw9/5Hfwndqt8eXtNZ5TKp5vuEleGy6n5HfwlJa2J29NTlyhKQK8T1J50s5UCkCoJB6l7RCBToDNekaiDKcOQFDlNrkKU0oDF8p88IGZIuUB/aqFR29BzKQdIQOx3E9FZbVCqQFIvnRBX2tTdXgOs1ukOIInU+miDR2SwCM1Q8P2jh8Cr2a0FTpvhX4Kf+GNB/HEf6lT6oo2ezdm//Sp/yVlzuKH7S+/75JtTIEzDNFr2/W75lWCRuVWvV9dFNhsL/wBFQR3w1CQmCeF1VfXgkTprA80JtfeCY0Bk3QD2pWDqrnAggu3aWgK1QxLXXa4OH6SCqzwNzRB3ZYmZ19VVpbHpB2YsaeIuBPITy9VZiVsvqhQJCou2XRP/ANbbcoKZuyqX+m236fjKvRtWX1RaCDfQEWnxKv4Guym4EzMGLjeIWQNnU/8ATZA/SPso5oyRuERA3eClw7R7TYzNVpPY0ugFpA1vPkL8VU/xJwAmhWB5ZDp/5K8yiGiNyctWpYl1RG1T/pVf4G/8klegJ02fo7/Z+CdMkubZwnp70ySBMUqaSSCSiNUkkEXm6dxskkgalqov16JJIHpmymkkgkE7UkkEWlO02SSQOhpJIE75FQOnRJJASoLnr81ACwSSREqYt1UqmiSSoi1Ow2d98EkkD0tPNQG9JJAh9UN25JJURCSSS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AutoShape 6" descr="data:image/jpeg;base64,/9j/4AAQSkZJRgABAQAAAQABAAD/2wCEAAkGBxQSEhUUExQVFhUUFBUVFBYUFBQUFxQXFBQWFhQXFBcYHCggGBwlHBQUITEhJSksLi4uFx8zODMsNygtLisBCgoKDg0OGxAQGiwkHCQsLCwsLCwsLCwsLCwsLCwsLCwsLCwsLCwsLCwsLCwsLCwsLCwsLCwsLCwsLCwsLCwsLP/AABEIAMIBAwMBIgACEQEDEQH/xAAbAAABBQEBAAAAAAAAAAAAAAADAAECBAUGB//EAEEQAAEDAgMFBQYDBQgCAwAAAAEAAhEDIQQSMQVBUWGBBiJxkaETMrHB0fBCUmIjcpKy4QcUFTNTotLxgsIkQ5P/xAAZAQEBAQEBAQAAAAAAAAAAAAAAAQIDBAX/xAAiEQEBAQACAwACAwEBAAAAAAAAARECIQMSMUFREyIygXH/2gAMAwEAAhEDEQA/ACQokIkJiF9Z8wEhMQilqiQgEQokIpCiQqoRCYhFIUCEAyFEhEhMQmgRCiQjEKJaroFCaETKmLVdAyE0IhaowgGQmhEhNCAcJoRQybcbBOKRJgAk8AL2QBITQiZU2VAOExCs0cM95Aa1ziTAgEzGqhUplpIIgjVNAYShThKEQOEoRITQqIQlCnCUIiEJAKcJQhqEJ1KEkNdJCYhThNC5NBkKJCKQokIBEKJCKQokIgZCiQikKMKgRamhFhRIQDhRLUUhMQihEKJCKQmIQCIUYRYShUCyrWZsX/4bsQ4wc4DB+kEtcT4n+Xmr3ZHY7azzUqCadP8ADue7WDyAufELo9rYVr6TGWGcOGXTQkgtGm+V5vL5/XlOM/67+PxbNrmeymxc813mGUyY/U4C8eEjr4K9hsI0URkb3qhL3zcucXkMb4AaD9S6dmzx/dm06QgBpABP4pkkniTPmsXZdZtAZqjXZacAwLl8xaSJi56BebyeW87a78PHOMYvcpnLRb3i4tbEl73HcDqBy/7VrGtw1RzaZb3mM9iw6ta0AZnl34iO9Hms7D1srnvNhGVvHKfeI4Tp4BXNoUm0KTKg/wA18GTqwFsw3ncSeae9372evS1SxOR9LD0hLWgh0tuW+8S4je50Hhdc7/dGVLFwY4GXOOd2YHSGgWOu/qFGrj/ZCZJdUtA1dvieCT60NLirw52XYnKSzFfE4VgnI9znWsWxqYjUydFWr4dzDD2lpgGDYwdJG5EwFMu7zuKsYXBCo8iQ1sHLacxG4cJXq4eaz/Vefl45+GfCUIjgN1hzv6poXql2a4XoOEoRIShVA4TwpwlCohCSnCSI6OFGEYtUS1ed1wIhRIRSFEhAKFEhFITEIgUJoRITQgEQmIRYUYRAoTQikKJCoHCiQiwmhAIhNCsUqBdIaJgSfCw+YXWbB7OUq2HY5wIdneXRYkB2XLyHd9Ssc/JOE7dOHC8vjfwdAMcQGDK4SHNgNiAACN1gOOgVfb7O9QPCrHm0/RbVBttIAsPACyyO0FOfY8qwPk1x+S+Zvb6DJwr3jGPAcQ0MEgHWw181LtNVb7L2YIzSDHACdVQ2vtUYerVI95wYJ4DKNPP0XPf3iriA80wcrPfqOkCSQIBi7rjRX8oPTwGd7RUqNpsEOu4S4a2G7xPqrvazFsqBpa5pIJs3QafRc+xhBjzVfEVXuqZWgZWxJJ1J/p8V09e9c9/AuQF+ci4EA8BvhQdNYHL7jLuOg1sPHkqlVxykaErd2LSBp+yENFRhBdwJHvFaqM8YoWY3ryVouDWzwHnyC0aHZOmGk03vEavqRB8QNPU+KzMRQe14Doge6RcH+qS6WYao4U2kiZNuZlV8lpTOrNLolzoOjRIHiVKq9zjmcMrW+63juE+i7ePyXjXLnw9ohCWVTAT5V7pXjDypZUSEoV0DhJEypJqOjLVHKjQokLy69WAkKJCMQokK6mAkKJCMQolqus4DCaEUhRIU1MDhNCJCaFdAiE0IpCaE1MCypsqIQlCumOj7H0IbVe4CHFrBOpIkmOXeb5ror0WMyAQbuB4wJI9bKn2RpTh2yJDXvjz185WzisMHNDdADNvvmvm+a286+h4pnCGc55DXUyC0gS08OLTx8UDarJ9nyqf+j0f3QBNgAOgEKpXqwsRtzO0+zrMRiXPqE5G5RkbYuOUTLuHh5hXdq0mswzmMAa1rbBtgLhGxtccbrntpbWOVzDcO87Gdei3JbWbZGHkhxd96JYalqeNyoVDJ3wiOeA2ONl17jl9UcRQNR1jaIK0MNTyAAHTRAombN0Cu02wh2uDHVDGZ8gaNtHQDfzVPatRzmzoG7vE8VJzo1Q6jA6J3XHjosyzWu8UW1WMAnWJAAJMeAVSpinVHAZS1g0B1J4n6LUc1rTbXT+iHXrtAnfuWtms50G1kJ8qjhzxNzdGyr3+O/wBY8XOf2ocJQpPIGqHTqyte0Z9bezwkoPxABgz5JKe8X+Pl+nV5VAhGhMQvPr0gkKJCMQokJpgJCiWoxaolqupgMJi1GLVEtTUwLKolqNlTFqamA5Uxai5U2VXUwHKlCLlRMLQzva38zg3zMJpjsuyTHNw4kaucW/umPnK1njifJOxoY0CwAAA6BBqYpg368ATp4L53K7bXv4zJiNVgPHzKoYg8fij1cY0DU/wkfJZ2LxHDRSKpY8b+E6/PrC5zaTQdNd8blsY2qYP39/8AawK5vAm1r+u/RdeDHJWDUCthpdJNt4WhE7lB7NxXT21zzEGEAaQB99E9DFNd7pBjWLrNx1K2W5HIxH1VPBbEql2bPk5iSfJSykroHsAvm87+Sj7UbyOmqrU6TCb1HvItIFvQR6q81rGiQ3qR81nIuqFUkmdBoOU69Unva2wEmPLmVp4LY78S19QEMp07SZ77okgRwtfmFt7B7H0/ZCpWzEuuGA5QGG4DovfXwVtkJLXFYaofecbT8Vowg42h+2c0NDWtJIaDIEk2mTMImIdlb4L0+Ll08/l49wPEkZTKwqmKjTWT/RExWMJJG7T74qhXAIkG/P5Fefzeffjv4vF6zteG0EyoB0WOo8Uly/m5/t0/j4/p6tCiQiwmIXp1wwIhRLUUhMQrpgJamhFITEK6gJCaEUhMQmmAlqbKiwlCumA5U2VFhLKmpgOVaXZ6jNZpicskcJ0E9SD0UKeFHsnPOsw3pqfUDzW3seJpNaLQc3jGZxPWB5Ll5PJ1ZHThw71usw83drz1P0HJM6mAZAvx3+aM5yr1nLyPSDiHWWLj2k2t4xfzV+vi6YMZpPAXVTFERMO8gqlcxWxMGDf73qtVpA3CntGiS6W342goFJ5Gq6f+MExqVQIjqoOvmq2JrBsX10ViKzRL7qw9k23b+ap4ZxLvElXwt2sSIueKYzHoOKLVMtMndosHFYz2j7HugwPqtCpUvH3ZY3a18j0bY9BnsaVJhDmABzyN51M+LjpwTdqcf7OmWg3d8FQ7FNLaVSoTYkNA/dEz/uHqud7RbTBcS4kicoi881iT+ze9KNNhd3jxn6KpjXG+/kiUsfyVLbJuCLAxMGD5L12zjweaS3n2wqhIPX/tValW/LerWJAnmZ08bTwVRzRqQvn8nriZqJKi+oQYunTR7hCaE73QCTuBP/SoV9rU2mLnS4Ai+up3L1yuOLhTQo0K7XiWmQiK6mIEJiFHEYhrACd5i24RqUN2NZMT4GLEbjyngYKaYLCiQiEfCehMA+aaFdTA4TQiEJoTTA4TQiwiYalme1vFwHQm6exi1tIZWU6Y4NB8YzO9SrWy6+Ws1u4sPmTI/l9UHF0i+rmymBmPDXRPhqJNZpA3t3c15bdeiTG82oM1oWb2rxORrWg+8T5CPqthuCAnXWdeG4Lj+1WJz1oGjBl66n5eSnGbS0tikGpfcCfLire0MS14MFxN4IFrdZ80HYOAa8HNJDhBgltpnUXWntHANlz2tGZwIMkxfW0q36T45YlAqsCsY3CxrlEcLnzKpwtyM1A01ntoE1b7mjpJM/Ba7G3g70Ko1zXSACIve++VdqYG5rQIixtPisnaeIIBYzU2PIb1pMNtZGYR4alYFF+dz3cSfik0UsODng7itvCtLnQBJcQAOPLzWVUH7T74LuuwOzZLq7vdp91k73kXPQfHkr81Prb2k8Yag2k33gIJ4uddx++S4PHjO/8AdEdTr8lv7dxWd5dNhpPqViMpdSVJ0tCo04WdjtoEPLIFrdCAR8VtOaIHjr9FyO1qkYh87svC/dBHpCnPlc2JxnadWpEyPnzVXEDN3tJEGBYRofjdTlztHX+9+5O8EASCDxBsei5V0UHuaDB169NySq16gzGTHUfRJTDXo/8AfajAQHOAJk5oJ9b+Sl7dj8vdI4md51Pgo4bDvqnKBOpgaATq4noNwVTGtLJGYgj928zovZk/LhrTZiTTs11jraZ+CKMU934td416LNqMq5WktcxuubKe8CLQTqPDigDFOBI1OkcR4KYut12CIpuL6g/aOBZmZMNGaRE7wRfrvWfjcocS0mCbCxdE89Va2m54az2hmGA93Vs6NIE6aKuaXsajQWAg3JEACRvzRMWteY3rMmLaMzaZMS0iGtANiTDYuOgsrmzsS4uv7p0M2n5eFljVSSCKeWZMu71pjnFo0AjVPhNoOpumLxcxY8QQrn6G/i8dlcWtALgIuHe8QII5Deq+H2tJh7Y1MzuidFQfjmva4ke8Zk6c7b+S5PtNt72TjSptF296ZtmGgA8QbrO59V1uzttPfWOdoFM91sGYcOlyTu+K6XYOHdUxYqCoclFplgHde6o1wku0OXKLDivOP7NdmDH4pxqZhRwzG1XMBMVHzDASNAXAuP7sb7e2bNaMxiB3TAAAAuNBuWLy6xqcVJ1IyVf2VS73gCfl81EskwFbwjQCsND4+uGMc78oJ8l5jVrkuJIkkknxK9OxeEFVha4kA8Fx+2tl+wNgHNiZi48VrjcSwfs1iQ5hboWn0P38FqYl9lyOCxJY8OHH04LpKlcObmGhSzsjndp3KqMYr2KEuKFlW5UxSrMcXCBYG5UdoBzmkNMTqeW+PFW6joQaVQHVTUxjYs+zou8CB4usSsnBPgWXS7S2eKwAkgBZFTZbqZteFud1mgUcP3p3leo1aP8AdcExmjg0T+867j5krmOw+yfbVg9w7lKHHm78A8xPTmuk7YV/dHNTn/rF4/NcfjT3VUp1iNb+CtYhwm6VGkERn1NpscMsGQdCIuCuJxxd7R+YZSTdszHATvtC7PE4cGoXbpGnQLnO1FMCtP5mgnoS3/1WfJP6rxvakyeP2Fp1g/JMzbhccPDeszDiQreDq96HEQbXvErhxrrWJWrOk3aORbMdY0SWxWpNDiJB5g2+CS3kZdPsytXjIQGhwEy4Bx1ieG8wrb9iV6kEszDdlNMa9VCo5xOZuVpOsCePG+hjVdp2MxJql7XNbDGt0kzJ3yTwXps5cZrlLxvSr2tJcA0CwkWGkEN+i5x4eWgGoXAaZiTHVdP2tI9qBaAweZJK8sp7armuAT3TVi7IhpdGscFz4W41y+tbaGMqUw0ezLxUqspSD7rngxcm/uk6gCFYZWcGua5susJIcJDZDQwkd3XQclfw2RzmZ2lzab/aBtiC403U7yeDvRdDS2swCA14A090+pWsqdOLwGJbnqSPccQASYkAXkbxmIuh7NxdCqSS4lgc5pIcJBE92+kmDPArrtgEUmvD7l1V1WQBq8NkGAJgyAYuANETs/gqeHpOphsg1q1S1MxFSo5zBAG5paOim1cjlKYEnUAAEcCHaERNrHyK5TtdgYcKpcSHiALWLYHzXqj8Mx2KdWe12VtJlNgLHQSM2Y5cvdgZY4yeAmlt/s5hsXAc802gERTysud5LmnduhOW2JI4/wDsg29TwuJq0q5yNxTWsa93da19MvLQ6dJzETx8V7jgGw8c5HovPMV2SoVWNYHsBbTLGuABdOUgVLEAum+l4Xp1FjQxkRZrQCOAEBcrMdIrvEE+KsOeGCTuQal1Sq4Z7rZrbgVGm055iRcRK5vbWNvJsIi8j0XQYBpFMAwSLW9PSFnbUc+DDesSiOPNWm51jrwaR8oWjR7gImQVSxFGHSZnyVl8ZRE34rbIDxKG4IxMKji8SBvRVfF1YVRtW08UDGVu6Sg0q002kcBPldXGdEqYlwIgmfvVdFhKIqszHUBpjkZB9YXINfLxzsu42JhzGURJa1t9AS5vzT4R0fZ/DtpYZuUe8C8niXf0gdFzPaKqDU8B8V2ZoFlJrB+FobPGBErh9vYJ4cTmaJP4s3yaVOH1b8YNcy7opO91CrUHh090+B+sFNWqGwXbHI7gIXKdqyfajk0Ru1JldKa2WJWPj81ar7NgnLTzOIiXN7wIAMRBi8/j5LHk/wAtcJ2wMPViR1+inmlCwGLY+rRYymHl+QGxF3Mh4ge9l13b1tdm8OW1H4apQaar6YJFQA5Whh74dq2XGLXBIsYXnnHXW1ktrAjf5JLsz2NofljSwLzHUm6S16Jr0Q0hwHkEXDOLJyQ2dYAvHGyre3SFfkt6I7Q2eys4uqAkng5zdOQKyK/ZGg54fNUEAgRUMQZ1BmdVte2PBOHngrqYy6XZyk3Qvvr3vqEQ7EZudUHVv0WjLuScU3fYT3p6xlnYbfzO9FIbAZEkmNNy124Zx3psXTy+yE6udPXKE96nrGbS2U0b3dHEfNWG4MD8T/43fVaBwnj5x8kRmGHD1Ke1XIzxRj8TvMH4hbmza2ZuWPdAvx5+KC3Ct4BaGBohgMb9eiza1EHUDwQalJ+7781pNKhWfbRZVVwL3BxDt+nT79E+PrABRY8HdCHXwefefDcoOaxNYuJhUsRXawS4rXxuAqu7jBkJtmILo5xZVa3YamO9VrVah4d1jfIAn1W5yZxyuO24NG3WQ/GFxkldbi9kUG2ZSbHGXE+ZKWD2RhSe9TH8bvm5aljNlcdiq/dVfZ+MyWddvw4r2fB9ncKWf5FMg8WNPqqmM7PYJp/yKIPDK34Ke6+rgdnV6OaRE+B9OC67Y1YOqU2t/OHEnfF/kqW0GCm6KTWNHBtNg9YQMPj3tMgwRvDWg+YCtmxJ09Frmy5TtDTlVH7fqP1cRaO7ZV3VydXE+JlSTGrdZjmKjju7B5wtirVCzNoUPaADQAzb75ldeNc+UZOOqg5RzlQ2BhsmKqvc5p/ZimxznSHAuObxs1n8RVk7HGuY+X9UGtQa2wWrwnNOPO8ZZ+1TDbIazabnmMpa97e7DWuil7p4993kea6HD9nzUxYrsILwzKQHOHdLqTZJBvlaaroi88gt/BY2lkYM7JyNkZ2yLDmqO1tuGlWotY5uRxGffYuixGlpXGcb8bt61bpU6BH+bPecLTucR52TrQL2749ElO2kxTUxTUwU6BNporKQUWozXIJimFKYQ8yQeoDAoGMoh+WZGWYgxw+icvTSgkymfzu65f8AiigfqP8At+iHKm1BWx9YNxFAHfTI6ukBaQqrnu09UivRLGudla0w0E6PPDRWKe1HEwKNT/Z/ysknQ3W4hBxld5HcLRxmfjeFn+1efwAfvPA/lBTsqO/Fl6SfUwpi6MM41jorFKuRuPRwPzVMvPTjKkHFT1NWNvYgsw5e0kOkRfnw0O9WB36TSTMsafGWiVkdrXZcPTbvLpPQX/mT4KsfZM/cb/Krhqjjabc0ZGnkWtM+aJgraADwAHhoFcsbwPRO1obuAvbx5KovUbt3rJ2hmE5S0Cb90HN4mZVptYwRoD5oFamXRcfqOs6acN/mpisbGvECdeXyWVVxDBxHiD8l0WK2YHEwTEb7TymDH3ogDYjYkkk8Jt8FudM1zj6m9rXEHQlrgDeLEi/RTw2HzAy7Kd+YwAN5A1J5BdHtqkA9tMWDWNZ4Wv8AFUX7HIGt/AH5iVqXWcYeIotae4SRxNiVFlbitGvsWrug+Yt97kB2wq36f4v6Lcxi6A+oFj15c+GgkkwAASSeAA1W4dhVuLR/5H6InZ3YNUYyi4tgB4cXAgiGgu3Gd0dVuWTvU7rlsThqjDD2OZOmZpbPGJVd7SeS9D/tGwJfVaWgk5AYAkxLgdOi4v8Aw9/5Hfwndqt8eXtNZ5TKp5vuEleGy6n5HfwlJa2J29NTlyhKQK8T1J50s5UCkCoJB6l7RCBToDNekaiDKcOQFDlNrkKU0oDF8p88IGZIuUB/aqFR29BzKQdIQOx3E9FZbVCqQFIvnRBX2tTdXgOs1ukOIInU+miDR2SwCM1Q8P2jh8Cr2a0FTpvhX4Kf+GNB/HEf6lT6oo2ezdm//Sp/yVlzuKH7S+/75JtTIEzDNFr2/W75lWCRuVWvV9dFNhsL/wBFQR3w1CQmCeF1VfXgkTprA80JtfeCY0Bk3QD2pWDqrnAggu3aWgK1QxLXXa4OH6SCqzwNzRB3ZYmZ19VVpbHpB2YsaeIuBPITy9VZiVsvqhQJCou2XRP/ANbbcoKZuyqX+m236fjKvRtWX1RaCDfQEWnxKv4Guym4EzMGLjeIWQNnU/8ATZA/SPso5oyRuERA3eClw7R7TYzNVpPY0ugFpA1vPkL8VU/xJwAmhWB5ZDp/5K8yiGiNyctWpYl1RG1T/pVf4G/8klegJ02fo7/Z+CdMkubZwnp70ySBMUqaSSCSiNUkkEXm6dxskkgalqov16JJIHpmymkkgkE7UkkEWlO02SSQOhpJIE75FQOnRJJASoLnr81ACwSSREqYt1UqmiSSoi1Ow2d98EkkD0tPNQG9JJAh9UN25JJURCSSS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080" name="Picture 8" descr="http://www.neveforte.it/wp-content/uploads/2013/12/Ghiaccio-cit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23520"/>
            <a:ext cx="5015627" cy="3761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9873" y="1861001"/>
            <a:ext cx="4552227" cy="4524315"/>
          </a:xfrm>
          <a:prstGeom prst="rect">
            <a:avLst/>
          </a:prstGeom>
        </p:spPr>
        <p:txBody>
          <a:bodyPr wrap="square">
            <a:spAutoFit/>
          </a:bodyPr>
          <a:lstStyle/>
          <a:p>
            <a:pPr marL="457200" indent="-457200">
              <a:buAutoNum type="arabicParenR"/>
            </a:pPr>
            <a:r>
              <a:rPr lang="en-US" sz="2400" dirty="0" smtClean="0">
                <a:solidFill>
                  <a:schemeClr val="bg1"/>
                </a:solidFill>
                <a:latin typeface="Calibri" pitchFamily="34" charset="0"/>
              </a:rPr>
              <a:t>The </a:t>
            </a:r>
            <a:r>
              <a:rPr lang="en-US" sz="2400" dirty="0">
                <a:solidFill>
                  <a:schemeClr val="bg1"/>
                </a:solidFill>
                <a:latin typeface="Calibri" pitchFamily="34" charset="0"/>
              </a:rPr>
              <a:t>sun warms equatorial water </a:t>
            </a:r>
            <a:r>
              <a:rPr lang="en-US" sz="2400" dirty="0" smtClean="0">
                <a:solidFill>
                  <a:schemeClr val="bg1"/>
                </a:solidFill>
                <a:latin typeface="Calibri" pitchFamily="34" charset="0"/>
              </a:rPr>
              <a:t>starting convection currents</a:t>
            </a:r>
          </a:p>
          <a:p>
            <a:endParaRPr lang="en-CA" sz="2400" dirty="0">
              <a:solidFill>
                <a:schemeClr val="bg1"/>
              </a:solidFill>
              <a:latin typeface="Calibri" pitchFamily="34" charset="0"/>
            </a:endParaRPr>
          </a:p>
          <a:p>
            <a:pPr marL="457200" indent="-457200">
              <a:buAutoNum type="arabicParenR" startAt="2"/>
            </a:pPr>
            <a:r>
              <a:rPr lang="en-CA" sz="2400" dirty="0" smtClean="0">
                <a:solidFill>
                  <a:schemeClr val="bg1"/>
                </a:solidFill>
                <a:latin typeface="Calibri" pitchFamily="34" charset="0"/>
              </a:rPr>
              <a:t>As water travels to the poles, it </a:t>
            </a:r>
          </a:p>
          <a:p>
            <a:r>
              <a:rPr lang="en-CA" sz="2400" dirty="0" smtClean="0">
                <a:solidFill>
                  <a:schemeClr val="bg1"/>
                </a:solidFill>
                <a:latin typeface="Calibri" pitchFamily="34" charset="0"/>
              </a:rPr>
              <a:t>       gets </a:t>
            </a:r>
            <a:r>
              <a:rPr lang="en-CA" sz="2400" dirty="0">
                <a:solidFill>
                  <a:schemeClr val="bg1"/>
                </a:solidFill>
                <a:latin typeface="Calibri" pitchFamily="34" charset="0"/>
              </a:rPr>
              <a:t>colder and </a:t>
            </a:r>
            <a:r>
              <a:rPr lang="en-CA" sz="2400" dirty="0" smtClean="0">
                <a:solidFill>
                  <a:schemeClr val="bg1"/>
                </a:solidFill>
                <a:latin typeface="Calibri" pitchFamily="34" charset="0"/>
              </a:rPr>
              <a:t>saltier</a:t>
            </a:r>
          </a:p>
          <a:p>
            <a:endParaRPr lang="en-CA" sz="2400" dirty="0" smtClean="0">
              <a:solidFill>
                <a:schemeClr val="bg1"/>
              </a:solidFill>
              <a:latin typeface="Calibri" pitchFamily="34" charset="0"/>
            </a:endParaRPr>
          </a:p>
          <a:p>
            <a:pPr marL="457200" indent="-457200">
              <a:buAutoNum type="arabicParenR" startAt="3"/>
            </a:pPr>
            <a:r>
              <a:rPr lang="en-CA" sz="2400" dirty="0" smtClean="0">
                <a:solidFill>
                  <a:schemeClr val="bg1"/>
                </a:solidFill>
                <a:latin typeface="Calibri" pitchFamily="34" charset="0"/>
              </a:rPr>
              <a:t>This </a:t>
            </a:r>
            <a:r>
              <a:rPr lang="en-CA" sz="2400" dirty="0">
                <a:solidFill>
                  <a:schemeClr val="bg1"/>
                </a:solidFill>
                <a:latin typeface="Calibri" pitchFamily="34" charset="0"/>
              </a:rPr>
              <a:t>denser, saltier water at </a:t>
            </a:r>
            <a:r>
              <a:rPr lang="en-CA" sz="2400" dirty="0" smtClean="0">
                <a:solidFill>
                  <a:schemeClr val="bg1"/>
                </a:solidFill>
                <a:latin typeface="Calibri" pitchFamily="34" charset="0"/>
              </a:rPr>
              <a:t>the </a:t>
            </a:r>
          </a:p>
          <a:p>
            <a:r>
              <a:rPr lang="en-CA" sz="2400" dirty="0">
                <a:solidFill>
                  <a:schemeClr val="bg1"/>
                </a:solidFill>
                <a:latin typeface="Calibri" pitchFamily="34" charset="0"/>
              </a:rPr>
              <a:t> </a:t>
            </a:r>
            <a:r>
              <a:rPr lang="en-CA" sz="2400" dirty="0" smtClean="0">
                <a:solidFill>
                  <a:schemeClr val="bg1"/>
                </a:solidFill>
                <a:latin typeface="Calibri" pitchFamily="34" charset="0"/>
              </a:rPr>
              <a:t>      poles sinks </a:t>
            </a:r>
            <a:r>
              <a:rPr lang="en-CA" sz="2400" dirty="0">
                <a:solidFill>
                  <a:schemeClr val="bg1"/>
                </a:solidFill>
                <a:latin typeface="Calibri" pitchFamily="34" charset="0"/>
              </a:rPr>
              <a:t>to the ocean </a:t>
            </a:r>
            <a:r>
              <a:rPr lang="en-CA" sz="2400" dirty="0" smtClean="0">
                <a:solidFill>
                  <a:schemeClr val="bg1"/>
                </a:solidFill>
                <a:latin typeface="Calibri" pitchFamily="34" charset="0"/>
              </a:rPr>
              <a:t>floor </a:t>
            </a:r>
          </a:p>
          <a:p>
            <a:r>
              <a:rPr lang="en-CA" sz="2400" dirty="0">
                <a:solidFill>
                  <a:schemeClr val="bg1"/>
                </a:solidFill>
                <a:latin typeface="Calibri" pitchFamily="34" charset="0"/>
              </a:rPr>
              <a:t> </a:t>
            </a:r>
            <a:r>
              <a:rPr lang="en-CA" sz="2400" dirty="0" smtClean="0">
                <a:solidFill>
                  <a:schemeClr val="bg1"/>
                </a:solidFill>
                <a:latin typeface="Calibri" pitchFamily="34" charset="0"/>
              </a:rPr>
              <a:t>      &amp; warmer </a:t>
            </a:r>
            <a:r>
              <a:rPr lang="en-CA" sz="2400" dirty="0">
                <a:solidFill>
                  <a:schemeClr val="bg1"/>
                </a:solidFill>
                <a:latin typeface="Calibri" pitchFamily="34" charset="0"/>
              </a:rPr>
              <a:t>surface water </a:t>
            </a:r>
            <a:r>
              <a:rPr lang="en-CA" sz="2400" dirty="0" smtClean="0">
                <a:solidFill>
                  <a:schemeClr val="bg1"/>
                </a:solidFill>
                <a:latin typeface="Calibri" pitchFamily="34" charset="0"/>
              </a:rPr>
              <a:t>from </a:t>
            </a:r>
          </a:p>
          <a:p>
            <a:r>
              <a:rPr lang="en-CA" sz="2400" dirty="0">
                <a:solidFill>
                  <a:schemeClr val="bg1"/>
                </a:solidFill>
                <a:latin typeface="Calibri" pitchFamily="34" charset="0"/>
              </a:rPr>
              <a:t> </a:t>
            </a:r>
            <a:r>
              <a:rPr lang="en-CA" sz="2400" dirty="0" smtClean="0">
                <a:solidFill>
                  <a:schemeClr val="bg1"/>
                </a:solidFill>
                <a:latin typeface="Calibri" pitchFamily="34" charset="0"/>
              </a:rPr>
              <a:t>      the </a:t>
            </a:r>
            <a:r>
              <a:rPr lang="en-CA" sz="2400" dirty="0">
                <a:solidFill>
                  <a:schemeClr val="bg1"/>
                </a:solidFill>
                <a:latin typeface="Calibri" pitchFamily="34" charset="0"/>
              </a:rPr>
              <a:t>equator </a:t>
            </a:r>
            <a:r>
              <a:rPr lang="en-CA" sz="2400" dirty="0" smtClean="0">
                <a:solidFill>
                  <a:schemeClr val="bg1"/>
                </a:solidFill>
                <a:latin typeface="Calibri" pitchFamily="34" charset="0"/>
              </a:rPr>
              <a:t>then flows to </a:t>
            </a:r>
            <a:r>
              <a:rPr lang="en-CA" sz="2400" dirty="0">
                <a:solidFill>
                  <a:schemeClr val="bg1"/>
                </a:solidFill>
                <a:latin typeface="Calibri" pitchFamily="34" charset="0"/>
              </a:rPr>
              <a:t>take </a:t>
            </a:r>
            <a:endParaRPr lang="en-CA" sz="2400" dirty="0" smtClean="0">
              <a:solidFill>
                <a:schemeClr val="bg1"/>
              </a:solidFill>
              <a:latin typeface="Calibri" pitchFamily="34" charset="0"/>
            </a:endParaRPr>
          </a:p>
          <a:p>
            <a:r>
              <a:rPr lang="en-CA" sz="2400" dirty="0">
                <a:solidFill>
                  <a:schemeClr val="bg1"/>
                </a:solidFill>
                <a:latin typeface="Calibri" pitchFamily="34" charset="0"/>
              </a:rPr>
              <a:t> </a:t>
            </a:r>
            <a:r>
              <a:rPr lang="en-CA" sz="2400" dirty="0" smtClean="0">
                <a:solidFill>
                  <a:schemeClr val="bg1"/>
                </a:solidFill>
                <a:latin typeface="Calibri" pitchFamily="34" charset="0"/>
              </a:rPr>
              <a:t>      its place</a:t>
            </a:r>
            <a:r>
              <a:rPr lang="en-US" sz="2400" dirty="0" smtClean="0">
                <a:solidFill>
                  <a:schemeClr val="bg1"/>
                </a:solidFill>
                <a:latin typeface="Calibri" pitchFamily="34" charset="0"/>
              </a:rPr>
              <a:t>   </a:t>
            </a:r>
            <a:endParaRPr lang="en-CA" sz="2400" dirty="0">
              <a:solidFill>
                <a:schemeClr val="bg1"/>
              </a:solidFill>
              <a:latin typeface="Calibri" pitchFamily="34" charset="0"/>
            </a:endParaRPr>
          </a:p>
        </p:txBody>
      </p:sp>
      <p:pic>
        <p:nvPicPr>
          <p:cNvPr id="5122" name="Picture 2" descr="http://www.all-creatures.org/hope/gw/images/ocean_heat_convection_6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759"/>
            <a:ext cx="4629873" cy="4876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3543"/>
            <a:ext cx="9043373" cy="1631216"/>
          </a:xfrm>
          <a:prstGeom prst="rect">
            <a:avLst/>
          </a:prstGeom>
          <a:noFill/>
        </p:spPr>
        <p:txBody>
          <a:bodyPr wrap="none" rtlCol="0">
            <a:spAutoFit/>
          </a:bodyPr>
          <a:lstStyle/>
          <a:p>
            <a:pPr marL="457200" lvl="0" indent="-457200">
              <a:buFont typeface="Wingdings" pitchFamily="2" charset="2"/>
              <a:buChar char="v"/>
            </a:pPr>
            <a:r>
              <a:rPr lang="en-US" sz="2800" b="1" dirty="0" err="1">
                <a:solidFill>
                  <a:schemeClr val="bg1"/>
                </a:solidFill>
                <a:latin typeface="Calibri" pitchFamily="34" charset="0"/>
              </a:rPr>
              <a:t>Thermohaline</a:t>
            </a:r>
            <a:r>
              <a:rPr lang="en-US" sz="2800" b="1" dirty="0">
                <a:solidFill>
                  <a:schemeClr val="bg1"/>
                </a:solidFill>
                <a:latin typeface="Calibri" pitchFamily="34" charset="0"/>
              </a:rPr>
              <a:t> Circulation</a:t>
            </a:r>
          </a:p>
          <a:p>
            <a:pPr marL="342900" indent="-342900">
              <a:buFont typeface="Arial" pitchFamily="34" charset="0"/>
              <a:buChar char="•"/>
            </a:pPr>
            <a:r>
              <a:rPr lang="en-CA" sz="2400" i="1" dirty="0">
                <a:solidFill>
                  <a:schemeClr val="bg1"/>
                </a:solidFill>
                <a:latin typeface="Calibri" pitchFamily="34" charset="0"/>
              </a:rPr>
              <a:t>Thermo</a:t>
            </a:r>
            <a:r>
              <a:rPr lang="en-CA" sz="2400" dirty="0">
                <a:solidFill>
                  <a:schemeClr val="bg1"/>
                </a:solidFill>
                <a:latin typeface="Calibri" pitchFamily="34" charset="0"/>
              </a:rPr>
              <a:t> means heat and </a:t>
            </a:r>
            <a:r>
              <a:rPr lang="en-CA" sz="2400" i="1" dirty="0" err="1">
                <a:solidFill>
                  <a:schemeClr val="bg1"/>
                </a:solidFill>
                <a:latin typeface="Calibri" pitchFamily="34" charset="0"/>
              </a:rPr>
              <a:t>haline</a:t>
            </a:r>
            <a:r>
              <a:rPr lang="en-CA" sz="2400" dirty="0">
                <a:solidFill>
                  <a:schemeClr val="bg1"/>
                </a:solidFill>
                <a:latin typeface="Calibri" pitchFamily="34" charset="0"/>
              </a:rPr>
              <a:t> means salt in Greek</a:t>
            </a:r>
          </a:p>
          <a:p>
            <a:pPr marL="342900" lvl="0" indent="-342900">
              <a:buFont typeface="Arial" pitchFamily="34" charset="0"/>
              <a:buChar char="•"/>
            </a:pPr>
            <a:r>
              <a:rPr lang="en-CA" sz="2400" dirty="0">
                <a:solidFill>
                  <a:schemeClr val="bg1"/>
                </a:solidFill>
                <a:latin typeface="Calibri" pitchFamily="34" charset="0"/>
              </a:rPr>
              <a:t>Warmer water is less dense than colder water </a:t>
            </a:r>
            <a:r>
              <a:rPr lang="en-CA" sz="2400" dirty="0" smtClean="0">
                <a:solidFill>
                  <a:schemeClr val="bg1"/>
                </a:solidFill>
                <a:latin typeface="Calibri" pitchFamily="34" charset="0"/>
              </a:rPr>
              <a:t>&amp; a </a:t>
            </a:r>
            <a:r>
              <a:rPr lang="en-CA" sz="2400" dirty="0">
                <a:solidFill>
                  <a:schemeClr val="bg1"/>
                </a:solidFill>
                <a:latin typeface="Calibri" pitchFamily="34" charset="0"/>
              </a:rPr>
              <a:t>current is formed </a:t>
            </a:r>
            <a:endParaRPr lang="en-CA" sz="2400" dirty="0" smtClean="0">
              <a:solidFill>
                <a:schemeClr val="bg1"/>
              </a:solidFill>
              <a:latin typeface="Calibri" pitchFamily="34" charset="0"/>
            </a:endParaRPr>
          </a:p>
          <a:p>
            <a:pPr lvl="0"/>
            <a:r>
              <a:rPr lang="en-CA" sz="2400" dirty="0">
                <a:solidFill>
                  <a:schemeClr val="bg1"/>
                </a:solidFill>
                <a:latin typeface="Calibri" pitchFamily="34" charset="0"/>
              </a:rPr>
              <a:t> </a:t>
            </a:r>
            <a:r>
              <a:rPr lang="en-CA" sz="2400" dirty="0" smtClean="0">
                <a:solidFill>
                  <a:schemeClr val="bg1"/>
                </a:solidFill>
                <a:latin typeface="Calibri" pitchFamily="34" charset="0"/>
              </a:rPr>
              <a:t>    when </a:t>
            </a:r>
            <a:r>
              <a:rPr lang="en-CA" sz="2400" dirty="0">
                <a:solidFill>
                  <a:schemeClr val="bg1"/>
                </a:solidFill>
                <a:latin typeface="Calibri" pitchFamily="34" charset="0"/>
              </a:rPr>
              <a:t>water is unevenly </a:t>
            </a:r>
            <a:r>
              <a:rPr lang="en-CA" sz="2400" dirty="0" smtClean="0">
                <a:solidFill>
                  <a:schemeClr val="bg1"/>
                </a:solidFill>
                <a:latin typeface="Calibri" pitchFamily="34" charset="0"/>
              </a:rPr>
              <a:t>heated</a:t>
            </a:r>
            <a:endParaRPr lang="en-CA" sz="2400" dirty="0">
              <a:solidFill>
                <a:schemeClr val="bg1"/>
              </a:solidFill>
              <a:latin typeface="Calibri" pitchFamily="34" charset="0"/>
            </a:endParaRPr>
          </a:p>
        </p:txBody>
      </p:sp>
    </p:spTree>
    <p:extLst>
      <p:ext uri="{BB962C8B-B14F-4D97-AF65-F5344CB8AC3E}">
        <p14:creationId xmlns:p14="http://schemas.microsoft.com/office/powerpoint/2010/main" val="12467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5486400"/>
            <a:ext cx="9144000" cy="1107996"/>
          </a:xfrm>
          <a:prstGeom prst="rect">
            <a:avLst/>
          </a:prstGeom>
        </p:spPr>
        <p:txBody>
          <a:bodyPr wrap="square">
            <a:spAutoFit/>
          </a:bodyPr>
          <a:lstStyle/>
          <a:p>
            <a:r>
              <a:rPr lang="en-US" sz="2400" dirty="0">
                <a:solidFill>
                  <a:schemeClr val="bg1"/>
                </a:solidFill>
                <a:latin typeface="Calibri" pitchFamily="34" charset="0"/>
              </a:rPr>
              <a:t>= giant rivers within the sea that act like “conveyor belts” transporting </a:t>
            </a:r>
          </a:p>
          <a:p>
            <a:r>
              <a:rPr lang="en-US" sz="2400" dirty="0" smtClean="0">
                <a:solidFill>
                  <a:schemeClr val="bg1"/>
                </a:solidFill>
                <a:latin typeface="Calibri" pitchFamily="34" charset="0"/>
              </a:rPr>
              <a:t>the </a:t>
            </a:r>
            <a:r>
              <a:rPr lang="en-US" sz="2400" dirty="0">
                <a:solidFill>
                  <a:schemeClr val="bg1"/>
                </a:solidFill>
                <a:latin typeface="Calibri" pitchFamily="34" charset="0"/>
              </a:rPr>
              <a:t>energy stored in water from warm parts to cold parts of </a:t>
            </a:r>
            <a:r>
              <a:rPr lang="en-US" sz="2400" dirty="0" smtClean="0">
                <a:solidFill>
                  <a:schemeClr val="bg1"/>
                </a:solidFill>
                <a:latin typeface="Calibri" pitchFamily="34" charset="0"/>
              </a:rPr>
              <a:t>Earth</a:t>
            </a:r>
          </a:p>
          <a:p>
            <a:r>
              <a:rPr lang="en-US" dirty="0" err="1" smtClean="0">
                <a:solidFill>
                  <a:schemeClr val="bg1"/>
                </a:solidFill>
                <a:latin typeface="Calibri" pitchFamily="34" charset="0"/>
                <a:hlinkClick r:id="rId2"/>
              </a:rPr>
              <a:t>Thermohaline</a:t>
            </a:r>
            <a:r>
              <a:rPr lang="en-US" dirty="0" smtClean="0">
                <a:solidFill>
                  <a:schemeClr val="bg1"/>
                </a:solidFill>
                <a:latin typeface="Calibri" pitchFamily="34" charset="0"/>
                <a:hlinkClick r:id="rId2"/>
              </a:rPr>
              <a:t> Circulation</a:t>
            </a:r>
            <a:endParaRPr lang="en-CA" dirty="0">
              <a:solidFill>
                <a:schemeClr val="bg1"/>
              </a:solidFill>
              <a:latin typeface="Calibri" pitchFamily="34" charset="0"/>
            </a:endParaRPr>
          </a:p>
        </p:txBody>
      </p:sp>
      <p:pic>
        <p:nvPicPr>
          <p:cNvPr id="1028" name="Picture 4" descr="http://d43fweuh3sg51.cloudfront.net/media/assets/wgbh/ess05/ess05_img_convey/ess05_img_conv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73" y="43513"/>
            <a:ext cx="7780354" cy="545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32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 y="73940"/>
            <a:ext cx="9144000" cy="1569660"/>
          </a:xfrm>
          <a:prstGeom prst="rect">
            <a:avLst/>
          </a:prstGeom>
        </p:spPr>
        <p:txBody>
          <a:bodyPr wrap="square">
            <a:spAutoFit/>
          </a:bodyPr>
          <a:lstStyle/>
          <a:p>
            <a:r>
              <a:rPr lang="en-US" sz="2400" dirty="0">
                <a:solidFill>
                  <a:schemeClr val="bg1"/>
                </a:solidFill>
                <a:latin typeface="Calibri" pitchFamily="34" charset="0"/>
              </a:rPr>
              <a:t> - these currents are started by surface winds </a:t>
            </a:r>
            <a:endParaRPr lang="en-CA" sz="2400" dirty="0">
              <a:solidFill>
                <a:schemeClr val="bg1"/>
              </a:solidFill>
              <a:latin typeface="Calibri" pitchFamily="34" charset="0"/>
            </a:endParaRPr>
          </a:p>
          <a:p>
            <a:r>
              <a:rPr lang="en-US" sz="2400" dirty="0">
                <a:solidFill>
                  <a:schemeClr val="bg1"/>
                </a:solidFill>
                <a:latin typeface="Calibri" pitchFamily="34" charset="0"/>
              </a:rPr>
              <a:t> </a:t>
            </a:r>
            <a:r>
              <a:rPr lang="en-US" sz="2400" dirty="0" smtClean="0">
                <a:solidFill>
                  <a:schemeClr val="bg1"/>
                </a:solidFill>
                <a:latin typeface="Calibri" pitchFamily="34" charset="0"/>
              </a:rPr>
              <a:t>- </a:t>
            </a:r>
            <a:r>
              <a:rPr lang="en-US" sz="2400" dirty="0">
                <a:solidFill>
                  <a:schemeClr val="bg1"/>
                </a:solidFill>
                <a:latin typeface="Calibri" pitchFamily="34" charset="0"/>
              </a:rPr>
              <a:t>their patterns of flow are affected by</a:t>
            </a:r>
            <a:r>
              <a:rPr lang="en-US" sz="2400" dirty="0" smtClean="0">
                <a:solidFill>
                  <a:schemeClr val="bg1"/>
                </a:solidFill>
                <a:latin typeface="Calibri" pitchFamily="34" charset="0"/>
              </a:rPr>
              <a:t>:</a:t>
            </a:r>
            <a:endParaRPr lang="en-CA" sz="2400" dirty="0">
              <a:solidFill>
                <a:schemeClr val="bg1"/>
              </a:solidFill>
              <a:latin typeface="Calibri" pitchFamily="34" charset="0"/>
            </a:endParaRPr>
          </a:p>
          <a:p>
            <a:r>
              <a:rPr lang="en-US" sz="2400" dirty="0" smtClean="0">
                <a:solidFill>
                  <a:schemeClr val="bg1"/>
                </a:solidFill>
                <a:latin typeface="Calibri" pitchFamily="34" charset="0"/>
              </a:rPr>
              <a:t>    a) </a:t>
            </a:r>
            <a:r>
              <a:rPr lang="en-US" sz="2400" dirty="0">
                <a:solidFill>
                  <a:schemeClr val="bg1"/>
                </a:solidFill>
                <a:latin typeface="Calibri" pitchFamily="34" charset="0"/>
              </a:rPr>
              <a:t>earth’s rotation = </a:t>
            </a:r>
            <a:r>
              <a:rPr lang="en-US" sz="2400" dirty="0" err="1">
                <a:solidFill>
                  <a:schemeClr val="bg1"/>
                </a:solidFill>
                <a:latin typeface="Calibri" pitchFamily="34" charset="0"/>
              </a:rPr>
              <a:t>coriolis</a:t>
            </a:r>
            <a:r>
              <a:rPr lang="en-US" sz="2400" dirty="0">
                <a:solidFill>
                  <a:schemeClr val="bg1"/>
                </a:solidFill>
                <a:latin typeface="Calibri" pitchFamily="34" charset="0"/>
              </a:rPr>
              <a:t> effect</a:t>
            </a:r>
            <a:endParaRPr lang="en-CA" sz="2400" dirty="0">
              <a:solidFill>
                <a:schemeClr val="bg1"/>
              </a:solidFill>
              <a:latin typeface="Calibri" pitchFamily="34" charset="0"/>
            </a:endParaRPr>
          </a:p>
          <a:p>
            <a:r>
              <a:rPr lang="en-US" sz="2400" dirty="0">
                <a:solidFill>
                  <a:schemeClr val="bg1"/>
                </a:solidFill>
                <a:latin typeface="Calibri" pitchFamily="34" charset="0"/>
              </a:rPr>
              <a:t> </a:t>
            </a:r>
            <a:r>
              <a:rPr lang="en-US" sz="2400" dirty="0" smtClean="0">
                <a:solidFill>
                  <a:schemeClr val="bg1"/>
                </a:solidFill>
                <a:latin typeface="Calibri" pitchFamily="34" charset="0"/>
              </a:rPr>
              <a:t>   b) </a:t>
            </a:r>
            <a:r>
              <a:rPr lang="en-US" sz="2400" dirty="0">
                <a:solidFill>
                  <a:schemeClr val="bg1"/>
                </a:solidFill>
                <a:latin typeface="Calibri" pitchFamily="34" charset="0"/>
              </a:rPr>
              <a:t>shapes of the continents</a:t>
            </a:r>
            <a:endParaRPr lang="en-CA" sz="2400" dirty="0">
              <a:solidFill>
                <a:schemeClr val="bg1"/>
              </a:solidFill>
              <a:latin typeface="Calibri" pitchFamily="34" charset="0"/>
            </a:endParaRPr>
          </a:p>
        </p:txBody>
      </p:sp>
      <p:sp>
        <p:nvSpPr>
          <p:cNvPr id="3" name="TextBox 2"/>
          <p:cNvSpPr txBox="1"/>
          <p:nvPr/>
        </p:nvSpPr>
        <p:spPr>
          <a:xfrm>
            <a:off x="7257" y="5943600"/>
            <a:ext cx="9144000" cy="830997"/>
          </a:xfrm>
          <a:prstGeom prst="rect">
            <a:avLst/>
          </a:prstGeom>
          <a:noFill/>
        </p:spPr>
        <p:txBody>
          <a:bodyPr wrap="square" rtlCol="0">
            <a:spAutoFit/>
          </a:bodyPr>
          <a:lstStyle/>
          <a:p>
            <a:r>
              <a:rPr lang="en-US" sz="2400" dirty="0" smtClean="0">
                <a:solidFill>
                  <a:schemeClr val="bg1"/>
                </a:solidFill>
                <a:latin typeface="Calibri" pitchFamily="34" charset="0"/>
              </a:rPr>
              <a:t>Result </a:t>
            </a:r>
            <a:r>
              <a:rPr lang="en-US" sz="2400" dirty="0">
                <a:solidFill>
                  <a:schemeClr val="bg1"/>
                </a:solidFill>
                <a:latin typeface="Calibri" pitchFamily="34" charset="0"/>
              </a:rPr>
              <a:t>= </a:t>
            </a:r>
            <a:r>
              <a:rPr lang="en-US" sz="2400" b="1" dirty="0">
                <a:solidFill>
                  <a:schemeClr val="bg1"/>
                </a:solidFill>
                <a:latin typeface="Calibri" pitchFamily="34" charset="0"/>
              </a:rPr>
              <a:t>gyres</a:t>
            </a:r>
            <a:r>
              <a:rPr lang="en-US" sz="2400" dirty="0">
                <a:solidFill>
                  <a:schemeClr val="bg1"/>
                </a:solidFill>
                <a:latin typeface="Calibri" pitchFamily="34" charset="0"/>
              </a:rPr>
              <a:t>: almost circular currents which flow clockwise in the Northern Hemisphere </a:t>
            </a:r>
            <a:r>
              <a:rPr lang="en-US" sz="2400" dirty="0" smtClean="0">
                <a:solidFill>
                  <a:schemeClr val="bg1"/>
                </a:solidFill>
                <a:latin typeface="Calibri" pitchFamily="34" charset="0"/>
              </a:rPr>
              <a:t>&amp;</a:t>
            </a:r>
            <a:r>
              <a:rPr lang="en-CA" sz="2400" dirty="0">
                <a:solidFill>
                  <a:schemeClr val="bg1"/>
                </a:solidFill>
                <a:latin typeface="Calibri" pitchFamily="34" charset="0"/>
              </a:rPr>
              <a:t> </a:t>
            </a:r>
            <a:r>
              <a:rPr lang="en-US" sz="2400" dirty="0" smtClean="0">
                <a:solidFill>
                  <a:schemeClr val="bg1"/>
                </a:solidFill>
                <a:latin typeface="Calibri" pitchFamily="34" charset="0"/>
              </a:rPr>
              <a:t>counterclockwise </a:t>
            </a:r>
            <a:r>
              <a:rPr lang="en-US" sz="2400" dirty="0">
                <a:solidFill>
                  <a:schemeClr val="bg1"/>
                </a:solidFill>
                <a:latin typeface="Calibri" pitchFamily="34" charset="0"/>
              </a:rPr>
              <a:t>in the Southern Hemisphere </a:t>
            </a:r>
            <a:endParaRPr lang="en-CA" sz="2400" dirty="0">
              <a:solidFill>
                <a:schemeClr val="bg1"/>
              </a:solidFill>
              <a:latin typeface="Calibri" pitchFamily="34" charset="0"/>
            </a:endParaRPr>
          </a:p>
        </p:txBody>
      </p:sp>
      <p:pic>
        <p:nvPicPr>
          <p:cNvPr id="9" name="Picture 4" descr="http://www.sciencelearn.org.nz/var/sciencelearn/storage/images/contexts/the-ocean-in-action/sci-media/images/map-of-ocean-gyres/245686-1-eng-NZ/Map-of-ocean-gy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6539" r="6299"/>
          <a:stretch/>
        </p:blipFill>
        <p:spPr bwMode="auto">
          <a:xfrm>
            <a:off x="1465942" y="1832419"/>
            <a:ext cx="6226629" cy="408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52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quarter" idx="13"/>
          </p:nvPr>
        </p:nvSpPr>
        <p:spPr>
          <a:xfrm>
            <a:off x="0" y="511629"/>
            <a:ext cx="9144000" cy="3526971"/>
          </a:xfrm>
        </p:spPr>
        <p:txBody>
          <a:bodyPr>
            <a:normAutofit/>
          </a:bodyPr>
          <a:lstStyle/>
          <a:p>
            <a:pPr>
              <a:lnSpc>
                <a:spcPct val="90000"/>
              </a:lnSpc>
              <a:defRPr/>
            </a:pPr>
            <a:r>
              <a:rPr lang="en-CA" sz="2400" i="0" dirty="0">
                <a:solidFill>
                  <a:schemeClr val="bg1"/>
                </a:solidFill>
                <a:latin typeface="Calibri" pitchFamily="34" charset="0"/>
              </a:rPr>
              <a:t>Ocean currents have a strong effect on the climates of nearby </a:t>
            </a:r>
            <a:r>
              <a:rPr lang="en-CA" sz="2400" i="0" dirty="0" smtClean="0">
                <a:solidFill>
                  <a:schemeClr val="bg1"/>
                </a:solidFill>
                <a:latin typeface="Calibri" pitchFamily="34" charset="0"/>
              </a:rPr>
              <a:t>land.</a:t>
            </a:r>
          </a:p>
          <a:p>
            <a:pPr>
              <a:lnSpc>
                <a:spcPct val="90000"/>
              </a:lnSpc>
              <a:defRPr/>
            </a:pPr>
            <a:r>
              <a:rPr lang="en-CA" sz="2400" i="0" dirty="0" smtClean="0">
                <a:solidFill>
                  <a:schemeClr val="bg1"/>
                </a:solidFill>
                <a:latin typeface="Calibri" pitchFamily="34" charset="0"/>
              </a:rPr>
              <a:t>Warm </a:t>
            </a:r>
            <a:r>
              <a:rPr lang="en-CA" sz="2400" i="0" dirty="0">
                <a:solidFill>
                  <a:schemeClr val="bg1"/>
                </a:solidFill>
                <a:latin typeface="Calibri" pitchFamily="34" charset="0"/>
              </a:rPr>
              <a:t>ocean currents heat the air above them and when the air reaches land, it warms it and produces </a:t>
            </a:r>
            <a:r>
              <a:rPr lang="en-CA" sz="2400" i="0" dirty="0" smtClean="0">
                <a:solidFill>
                  <a:schemeClr val="bg1"/>
                </a:solidFill>
                <a:latin typeface="Calibri" pitchFamily="34" charset="0"/>
              </a:rPr>
              <a:t>rain</a:t>
            </a:r>
          </a:p>
          <a:p>
            <a:pPr>
              <a:lnSpc>
                <a:spcPct val="90000"/>
              </a:lnSpc>
              <a:defRPr/>
            </a:pPr>
            <a:r>
              <a:rPr lang="en-CA" sz="2400" i="0" dirty="0" smtClean="0">
                <a:solidFill>
                  <a:schemeClr val="bg1"/>
                </a:solidFill>
                <a:latin typeface="Calibri" pitchFamily="34" charset="0"/>
              </a:rPr>
              <a:t>Cold ocean </a:t>
            </a:r>
            <a:r>
              <a:rPr lang="en-CA" sz="2400" i="0" dirty="0">
                <a:solidFill>
                  <a:schemeClr val="bg1"/>
                </a:solidFill>
                <a:latin typeface="Calibri" pitchFamily="34" charset="0"/>
              </a:rPr>
              <a:t>currents </a:t>
            </a:r>
            <a:r>
              <a:rPr lang="en-CA" sz="2400" i="0" dirty="0" smtClean="0">
                <a:solidFill>
                  <a:schemeClr val="bg1"/>
                </a:solidFill>
                <a:latin typeface="Calibri" pitchFamily="34" charset="0"/>
              </a:rPr>
              <a:t>cool </a:t>
            </a:r>
            <a:r>
              <a:rPr lang="en-CA" sz="2400" i="0" dirty="0">
                <a:solidFill>
                  <a:schemeClr val="bg1"/>
                </a:solidFill>
                <a:latin typeface="Calibri" pitchFamily="34" charset="0"/>
              </a:rPr>
              <a:t>the air above them and when this air reaches land, it cools the land and creates desert areas</a:t>
            </a:r>
          </a:p>
          <a:p>
            <a:r>
              <a:rPr lang="en-US" sz="2400" i="0" dirty="0" smtClean="0">
                <a:solidFill>
                  <a:schemeClr val="bg1"/>
                </a:solidFill>
                <a:latin typeface="Calibri" pitchFamily="34" charset="0"/>
              </a:rPr>
              <a:t>The </a:t>
            </a:r>
            <a:r>
              <a:rPr lang="en-US" sz="2400" i="0" dirty="0">
                <a:solidFill>
                  <a:schemeClr val="bg1"/>
                </a:solidFill>
                <a:latin typeface="Calibri" pitchFamily="34" charset="0"/>
              </a:rPr>
              <a:t>Gulf Stream is a large surface current that starts in the Caribbean and follows the coastline of the United States and Canada. </a:t>
            </a:r>
            <a:endParaRPr lang="en-US" sz="2400" i="0" dirty="0" smtClean="0">
              <a:solidFill>
                <a:schemeClr val="bg1"/>
              </a:solidFill>
              <a:latin typeface="Calibri" pitchFamily="34" charset="0"/>
            </a:endParaRPr>
          </a:p>
          <a:p>
            <a:r>
              <a:rPr lang="en-CA" sz="2400" i="0" dirty="0" smtClean="0">
                <a:solidFill>
                  <a:schemeClr val="bg1"/>
                </a:solidFill>
                <a:latin typeface="Calibri" pitchFamily="34" charset="0"/>
              </a:rPr>
              <a:t>It transports </a:t>
            </a:r>
            <a:r>
              <a:rPr lang="en-CA" sz="2400" i="0" dirty="0">
                <a:solidFill>
                  <a:schemeClr val="bg1"/>
                </a:solidFill>
                <a:latin typeface="Calibri" pitchFamily="34" charset="0"/>
              </a:rPr>
              <a:t>warm water from the tropics to the eastern coast of North America and across to </a:t>
            </a:r>
            <a:r>
              <a:rPr lang="en-CA" sz="2400" i="0" dirty="0" smtClean="0">
                <a:solidFill>
                  <a:schemeClr val="bg1"/>
                </a:solidFill>
                <a:latin typeface="Calibri" pitchFamily="34" charset="0"/>
              </a:rPr>
              <a:t>Europe.</a:t>
            </a:r>
            <a:endParaRPr lang="en-US" sz="2400" i="0" dirty="0" smtClean="0">
              <a:solidFill>
                <a:schemeClr val="bg1"/>
              </a:solidFill>
              <a:latin typeface="Calibri" pitchFamily="34" charset="0"/>
              <a:ea typeface="ＭＳ Ｐゴシック" pitchFamily="-106" charset="-128"/>
            </a:endParaRP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03" y="3963830"/>
            <a:ext cx="5806497" cy="284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886" y="64609"/>
            <a:ext cx="3191579" cy="523220"/>
          </a:xfrm>
          <a:prstGeom prst="rect">
            <a:avLst/>
          </a:prstGeom>
          <a:noFill/>
        </p:spPr>
        <p:txBody>
          <a:bodyPr wrap="none" rtlCol="0">
            <a:spAutoFit/>
          </a:bodyPr>
          <a:lstStyle/>
          <a:p>
            <a:pPr marL="457200" indent="-457200">
              <a:buFont typeface="Wingdings" pitchFamily="2" charset="2"/>
              <a:buChar char="v"/>
            </a:pPr>
            <a:r>
              <a:rPr lang="en-CA" sz="2800" b="1" dirty="0" smtClean="0">
                <a:solidFill>
                  <a:schemeClr val="bg1"/>
                </a:solidFill>
                <a:latin typeface="Calibri" pitchFamily="34" charset="0"/>
              </a:rPr>
              <a:t>Surface Currents </a:t>
            </a:r>
            <a:endParaRPr lang="en-CA" sz="2800" b="1" dirty="0">
              <a:solidFill>
                <a:schemeClr val="bg1"/>
              </a:solidFill>
              <a:latin typeface="Calibri" pitchFamily="34" charset="0"/>
            </a:endParaRPr>
          </a:p>
        </p:txBody>
      </p:sp>
    </p:spTree>
    <p:extLst>
      <p:ext uri="{BB962C8B-B14F-4D97-AF65-F5344CB8AC3E}">
        <p14:creationId xmlns:p14="http://schemas.microsoft.com/office/powerpoint/2010/main" val="715078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286" y="587828"/>
            <a:ext cx="9107714" cy="5965372"/>
          </a:xfrm>
        </p:spPr>
        <p:txBody>
          <a:bodyPr>
            <a:normAutofit fontScale="92500"/>
          </a:bodyPr>
          <a:lstStyle/>
          <a:p>
            <a:r>
              <a:rPr lang="en-US" sz="2800" i="0" dirty="0">
                <a:solidFill>
                  <a:schemeClr val="bg1"/>
                </a:solidFill>
                <a:latin typeface="Calibri" pitchFamily="34" charset="0"/>
              </a:rPr>
              <a:t>El Niño is a disruption of the ocean-atmosphere system in the tropical Pacific that typically occurs every three to seven years.</a:t>
            </a:r>
          </a:p>
          <a:p>
            <a:r>
              <a:rPr lang="en-CA" sz="2800" i="0" dirty="0" smtClean="0">
                <a:solidFill>
                  <a:schemeClr val="bg1"/>
                </a:solidFill>
                <a:latin typeface="Calibri" pitchFamily="34" charset="0"/>
              </a:rPr>
              <a:t>During an El Niño year, the wind reverses direction over the South Pacific  &amp; flows eastward causing an increase in the sea-surface temperature</a:t>
            </a:r>
          </a:p>
          <a:p>
            <a:pPr marL="0" indent="0">
              <a:spcBef>
                <a:spcPts val="0"/>
              </a:spcBef>
              <a:buNone/>
            </a:pPr>
            <a:r>
              <a:rPr lang="en-CA" sz="2800" i="0" dirty="0" smtClean="0">
                <a:solidFill>
                  <a:schemeClr val="bg1"/>
                </a:solidFill>
                <a:latin typeface="Calibri" pitchFamily="34" charset="0"/>
              </a:rPr>
              <a:t>	- result = heavy rains in South America &amp; droughts in Asia &amp; </a:t>
            </a:r>
          </a:p>
          <a:p>
            <a:pPr marL="0" indent="0">
              <a:lnSpc>
                <a:spcPct val="10000"/>
              </a:lnSpc>
              <a:buNone/>
            </a:pPr>
            <a:r>
              <a:rPr lang="en-CA" sz="2800" i="0" dirty="0" smtClean="0">
                <a:solidFill>
                  <a:schemeClr val="bg1"/>
                </a:solidFill>
                <a:latin typeface="Calibri" pitchFamily="34" charset="0"/>
              </a:rPr>
              <a:t>		    </a:t>
            </a:r>
          </a:p>
          <a:p>
            <a:pPr marL="0" indent="0">
              <a:lnSpc>
                <a:spcPct val="10000"/>
              </a:lnSpc>
              <a:buNone/>
            </a:pPr>
            <a:r>
              <a:rPr lang="en-CA" sz="2800" i="0" dirty="0">
                <a:solidFill>
                  <a:schemeClr val="bg1"/>
                </a:solidFill>
                <a:latin typeface="Calibri" pitchFamily="34" charset="0"/>
              </a:rPr>
              <a:t>	</a:t>
            </a:r>
            <a:r>
              <a:rPr lang="en-CA" sz="2800" i="0" dirty="0" smtClean="0">
                <a:solidFill>
                  <a:schemeClr val="bg1"/>
                </a:solidFill>
                <a:latin typeface="Calibri" pitchFamily="34" charset="0"/>
              </a:rPr>
              <a:t>                 Australia.</a:t>
            </a:r>
          </a:p>
          <a:p>
            <a:r>
              <a:rPr lang="en-CA" sz="2800" i="0" dirty="0" smtClean="0">
                <a:solidFill>
                  <a:schemeClr val="bg1"/>
                </a:solidFill>
                <a:latin typeface="Calibri" pitchFamily="34" charset="0"/>
              </a:rPr>
              <a:t>La Niña is the opposite of El Niño </a:t>
            </a:r>
          </a:p>
          <a:p>
            <a:r>
              <a:rPr lang="en-CA" sz="2800" i="0" dirty="0">
                <a:solidFill>
                  <a:schemeClr val="bg1"/>
                </a:solidFill>
                <a:latin typeface="Calibri" pitchFamily="34" charset="0"/>
              </a:rPr>
              <a:t>A</a:t>
            </a:r>
            <a:r>
              <a:rPr lang="en-CA" sz="2800" i="0" dirty="0" smtClean="0">
                <a:solidFill>
                  <a:schemeClr val="bg1"/>
                </a:solidFill>
                <a:latin typeface="Calibri" pitchFamily="34" charset="0"/>
              </a:rPr>
              <a:t>n increase in the strength of the westward moving winds. </a:t>
            </a:r>
          </a:p>
          <a:p>
            <a:r>
              <a:rPr lang="en-CA" sz="2800" i="0" dirty="0" smtClean="0">
                <a:solidFill>
                  <a:schemeClr val="bg1"/>
                </a:solidFill>
                <a:latin typeface="Calibri" pitchFamily="34" charset="0"/>
              </a:rPr>
              <a:t>La Niña produces wetter than normal conditions in Australia and Asia while North America becomes warmer and drier.</a:t>
            </a:r>
          </a:p>
          <a:p>
            <a:pPr marL="0" indent="0">
              <a:buNone/>
            </a:pPr>
            <a:r>
              <a:rPr lang="en-US" sz="2800" i="0" dirty="0" smtClean="0">
                <a:solidFill>
                  <a:schemeClr val="bg1"/>
                </a:solidFill>
                <a:latin typeface="Calibri" pitchFamily="34" charset="0"/>
                <a:hlinkClick r:id="rId2"/>
              </a:rPr>
              <a:t>el </a:t>
            </a:r>
            <a:r>
              <a:rPr lang="en-US" sz="2800" i="0" dirty="0" err="1" smtClean="0">
                <a:solidFill>
                  <a:schemeClr val="bg1"/>
                </a:solidFill>
                <a:latin typeface="Calibri" pitchFamily="34" charset="0"/>
                <a:hlinkClick r:id="rId2"/>
              </a:rPr>
              <a:t>nino</a:t>
            </a:r>
            <a:r>
              <a:rPr lang="en-US" sz="2800" i="0" dirty="0" smtClean="0">
                <a:solidFill>
                  <a:schemeClr val="bg1"/>
                </a:solidFill>
                <a:latin typeface="Calibri" pitchFamily="34" charset="0"/>
                <a:hlinkClick r:id="rId2"/>
              </a:rPr>
              <a:t> / la </a:t>
            </a:r>
            <a:r>
              <a:rPr lang="en-US" sz="2800" i="0" dirty="0" err="1" smtClean="0">
                <a:solidFill>
                  <a:schemeClr val="bg1"/>
                </a:solidFill>
                <a:latin typeface="Calibri" pitchFamily="34" charset="0"/>
                <a:hlinkClick r:id="rId2"/>
              </a:rPr>
              <a:t>nina</a:t>
            </a:r>
            <a:endParaRPr lang="en-US" sz="2800" i="0" dirty="0" smtClean="0">
              <a:solidFill>
                <a:schemeClr val="bg1"/>
              </a:solidFill>
              <a:latin typeface="Calibri" pitchFamily="34" charset="0"/>
            </a:endParaRPr>
          </a:p>
          <a:p>
            <a:pPr>
              <a:buNone/>
            </a:pPr>
            <a:r>
              <a:rPr lang="en-US" i="0" dirty="0" smtClean="0">
                <a:hlinkClick r:id="rId3"/>
              </a:rPr>
              <a:t>Science Cast</a:t>
            </a:r>
            <a:endParaRPr lang="en-US" i="0" dirty="0"/>
          </a:p>
        </p:txBody>
      </p:sp>
      <p:sp>
        <p:nvSpPr>
          <p:cNvPr id="5" name="TextBox 4"/>
          <p:cNvSpPr txBox="1"/>
          <p:nvPr/>
        </p:nvSpPr>
        <p:spPr>
          <a:xfrm>
            <a:off x="36286" y="64608"/>
            <a:ext cx="3534942" cy="523220"/>
          </a:xfrm>
          <a:prstGeom prst="rect">
            <a:avLst/>
          </a:prstGeom>
          <a:noFill/>
        </p:spPr>
        <p:txBody>
          <a:bodyPr wrap="none" rtlCol="0">
            <a:spAutoFit/>
          </a:bodyPr>
          <a:lstStyle/>
          <a:p>
            <a:pPr marL="457200" indent="-457200">
              <a:buFont typeface="Wingdings" pitchFamily="2" charset="2"/>
              <a:buChar char="Ø"/>
            </a:pPr>
            <a:r>
              <a:rPr lang="en-CA" sz="2800" b="1" dirty="0" smtClean="0">
                <a:solidFill>
                  <a:schemeClr val="bg1"/>
                </a:solidFill>
                <a:latin typeface="Calibri" pitchFamily="34" charset="0"/>
              </a:rPr>
              <a:t>El Nino and La Nina</a:t>
            </a:r>
            <a:endParaRPr lang="en-CA"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lueplanet.nsw.edu.au/SiteFiles/blueplanetnsweduau/how_does_la_nina_wo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3449"/>
            <a:ext cx="6400800" cy="627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93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4294967295"/>
          </p:nvPr>
        </p:nvSpPr>
        <p:spPr>
          <a:xfrm>
            <a:off x="0" y="523221"/>
            <a:ext cx="9143999" cy="2829580"/>
          </a:xfrm>
          <a:prstGeom prst="rect">
            <a:avLst/>
          </a:prstGeom>
        </p:spPr>
        <p:txBody>
          <a:bodyPr>
            <a:normAutofit lnSpcReduction="10000"/>
          </a:bodyPr>
          <a:lstStyle/>
          <a:p>
            <a:r>
              <a:rPr lang="en-US" sz="2400" i="0" dirty="0">
                <a:solidFill>
                  <a:schemeClr val="bg1"/>
                </a:solidFill>
                <a:latin typeface="Calibri" pitchFamily="34" charset="0"/>
              </a:rPr>
              <a:t>The ocean is an important heat sink because it can absorb more energy than air </a:t>
            </a:r>
            <a:endParaRPr lang="en-CA" sz="2400" i="0" dirty="0">
              <a:solidFill>
                <a:schemeClr val="bg1"/>
              </a:solidFill>
              <a:latin typeface="Calibri" pitchFamily="34" charset="0"/>
            </a:endParaRPr>
          </a:p>
          <a:p>
            <a:r>
              <a:rPr lang="en-US" sz="2400" i="0" dirty="0" smtClean="0">
                <a:solidFill>
                  <a:schemeClr val="bg1"/>
                </a:solidFill>
                <a:latin typeface="Calibri" pitchFamily="34" charset="0"/>
                <a:ea typeface="ＭＳ Ｐゴシック" charset="-128"/>
              </a:rPr>
              <a:t>It absorbs a great deal of solar radiation, keeping the region cooler during the day, and it slowly reradiates the heat at night</a:t>
            </a:r>
          </a:p>
          <a:p>
            <a:pPr marL="285750" indent="-285750"/>
            <a:r>
              <a:rPr lang="en-CA" sz="2400" i="0" dirty="0">
                <a:solidFill>
                  <a:schemeClr val="bg1"/>
                </a:solidFill>
                <a:latin typeface="Calibri" pitchFamily="34" charset="0"/>
              </a:rPr>
              <a:t>Areas around large bodies of water do not experience extreme weather changes like areas that are continental interiors </a:t>
            </a:r>
          </a:p>
          <a:p>
            <a:pPr marL="0" indent="0">
              <a:buNone/>
            </a:pPr>
            <a:r>
              <a:rPr lang="en-CA" sz="2400" i="0" dirty="0">
                <a:solidFill>
                  <a:schemeClr val="bg1"/>
                </a:solidFill>
                <a:latin typeface="Calibri" pitchFamily="34" charset="0"/>
              </a:rPr>
              <a:t>	- i.e. British Columbia and Saskatchewan</a:t>
            </a:r>
          </a:p>
          <a:p>
            <a:endParaRPr lang="en-US" sz="2400" i="0" dirty="0" smtClean="0">
              <a:solidFill>
                <a:schemeClr val="bg1"/>
              </a:solidFill>
              <a:latin typeface="Calibri" pitchFamily="34" charset="0"/>
              <a:ea typeface="ＭＳ Ｐゴシック" charset="-128"/>
            </a:endParaRPr>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352800"/>
            <a:ext cx="552117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4281941" cy="523220"/>
          </a:xfrm>
          <a:prstGeom prst="rect">
            <a:avLst/>
          </a:prstGeom>
          <a:noFill/>
        </p:spPr>
        <p:txBody>
          <a:bodyPr wrap="none" rtlCol="0">
            <a:spAutoFit/>
          </a:bodyPr>
          <a:lstStyle/>
          <a:p>
            <a:pPr marL="285750" indent="-285750">
              <a:buFont typeface="Wingdings" pitchFamily="2" charset="2"/>
              <a:buChar char="v"/>
            </a:pPr>
            <a:r>
              <a:rPr lang="en-CA" sz="2800" b="1" dirty="0" smtClean="0">
                <a:solidFill>
                  <a:schemeClr val="bg1"/>
                </a:solidFill>
                <a:latin typeface="Calibri" pitchFamily="34" charset="0"/>
              </a:rPr>
              <a:t>The Ocean as a Heat Sink</a:t>
            </a:r>
            <a:endParaRPr lang="en-CA" sz="2800" b="1" dirty="0">
              <a:solidFill>
                <a:schemeClr val="bg1"/>
              </a:solidFill>
              <a:latin typeface="Calibri" pitchFamily="34" charset="0"/>
            </a:endParaRPr>
          </a:p>
        </p:txBody>
      </p:sp>
    </p:spTree>
    <p:extLst>
      <p:ext uri="{BB962C8B-B14F-4D97-AF65-F5344CB8AC3E}">
        <p14:creationId xmlns:p14="http://schemas.microsoft.com/office/powerpoint/2010/main" val="2982860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800600" cy="762000"/>
          </a:xfrm>
        </p:spPr>
        <p:txBody>
          <a:bodyPr>
            <a:noAutofit/>
          </a:bodyPr>
          <a:lstStyle/>
          <a:p>
            <a:pPr eaLnBrk="1" hangingPunct="1">
              <a:defRPr/>
            </a:pPr>
            <a:r>
              <a:rPr lang="en-US" sz="3200" b="1" dirty="0" smtClean="0">
                <a:solidFill>
                  <a:schemeClr val="bg1"/>
                </a:solidFill>
                <a:latin typeface="Calibri" pitchFamily="34" charset="0"/>
              </a:rPr>
              <a:t>3) The Lithosphere</a:t>
            </a:r>
            <a:endParaRPr lang="en-CA" sz="3200" b="1" dirty="0" smtClean="0">
              <a:solidFill>
                <a:schemeClr val="bg1"/>
              </a:solidFill>
              <a:latin typeface="Calibri" pitchFamily="34" charset="0"/>
            </a:endParaRPr>
          </a:p>
        </p:txBody>
      </p:sp>
      <p:sp>
        <p:nvSpPr>
          <p:cNvPr id="11267" name="Rectangle 3"/>
          <p:cNvSpPr>
            <a:spLocks noGrp="1" noChangeArrowheads="1"/>
          </p:cNvSpPr>
          <p:nvPr>
            <p:ph type="body" idx="4294967295"/>
          </p:nvPr>
        </p:nvSpPr>
        <p:spPr>
          <a:xfrm>
            <a:off x="32657" y="609600"/>
            <a:ext cx="8229600" cy="4495800"/>
          </a:xfrm>
          <a:prstGeom prst="rect">
            <a:avLst/>
          </a:prstGeom>
        </p:spPr>
        <p:txBody>
          <a:bodyPr>
            <a:normAutofit/>
          </a:bodyPr>
          <a:lstStyle/>
          <a:p>
            <a:pPr eaLnBrk="1" hangingPunct="1"/>
            <a:r>
              <a:rPr lang="en-US" sz="2400" i="0" dirty="0" smtClean="0">
                <a:solidFill>
                  <a:schemeClr val="bg1"/>
                </a:solidFill>
                <a:latin typeface="Calibri" pitchFamily="34" charset="0"/>
              </a:rPr>
              <a:t>The part of the climate system made up of solid rock, soil and minerals of Earth’s crust</a:t>
            </a:r>
          </a:p>
          <a:p>
            <a:pPr eaLnBrk="1" hangingPunct="1"/>
            <a:r>
              <a:rPr lang="en-US" sz="2400" i="0" dirty="0" smtClean="0">
                <a:solidFill>
                  <a:schemeClr val="bg1"/>
                </a:solidFill>
                <a:latin typeface="Calibri" pitchFamily="34" charset="0"/>
              </a:rPr>
              <a:t>It extends under the oceans</a:t>
            </a:r>
          </a:p>
          <a:p>
            <a:pPr eaLnBrk="1" hangingPunct="1"/>
            <a:r>
              <a:rPr lang="en-US" sz="2400" i="0" dirty="0" smtClean="0">
                <a:solidFill>
                  <a:schemeClr val="bg1"/>
                </a:solidFill>
                <a:latin typeface="Calibri" pitchFamily="34" charset="0"/>
              </a:rPr>
              <a:t>The Lithosphere absorbs higher-energy radiation from the sun, converts it into thermal energy and the emits energy back as lower-energy radiation</a:t>
            </a:r>
          </a:p>
          <a:p>
            <a:r>
              <a:rPr lang="en-US" sz="2400" i="0" dirty="0">
                <a:solidFill>
                  <a:schemeClr val="bg1"/>
                </a:solidFill>
                <a:latin typeface="Calibri" pitchFamily="34" charset="0"/>
              </a:rPr>
              <a:t>Sea and land breezes form as a result of the vastly different specific heat capacities of water and land. Water heats and cools at a slower rate than land. This results in a temperature differential between the two bodies.</a:t>
            </a:r>
          </a:p>
          <a:p>
            <a:pPr eaLnBrk="1" hangingPunct="1"/>
            <a:endParaRPr lang="en-CA" sz="2400" i="0" dirty="0" smtClean="0">
              <a:solidFill>
                <a:schemeClr val="bg1"/>
              </a:solidFill>
              <a:latin typeface="Calibri" pitchFamily="34" charset="0"/>
            </a:endParaRPr>
          </a:p>
        </p:txBody>
      </p:sp>
    </p:spTree>
    <p:extLst>
      <p:ext uri="{BB962C8B-B14F-4D97-AF65-F5344CB8AC3E}">
        <p14:creationId xmlns:p14="http://schemas.microsoft.com/office/powerpoint/2010/main" val="2424382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3"/>
          </p:nvPr>
        </p:nvSpPr>
        <p:spPr>
          <a:xfrm>
            <a:off x="0" y="1371600"/>
            <a:ext cx="4564743" cy="3352800"/>
          </a:xfrm>
        </p:spPr>
        <p:txBody>
          <a:bodyPr>
            <a:normAutofit/>
          </a:bodyPr>
          <a:lstStyle/>
          <a:p>
            <a:pPr eaLnBrk="1" hangingPunct="1"/>
            <a:r>
              <a:rPr lang="en-US" sz="2400" i="0" dirty="0" smtClean="0">
                <a:solidFill>
                  <a:schemeClr val="bg1"/>
                </a:solidFill>
                <a:latin typeface="Calibri" pitchFamily="34" charset="0"/>
                <a:ea typeface="ＭＳ Ｐゴシック" pitchFamily="-106" charset="-128"/>
              </a:rPr>
              <a:t>Daytime:  land heats up faster than water, sets up convection current, air blows towards shore = “sea breeze”</a:t>
            </a:r>
          </a:p>
          <a:p>
            <a:pPr marL="0" indent="0" eaLnBrk="1" hangingPunct="1">
              <a:buNone/>
            </a:pPr>
            <a:endParaRPr lang="en-US" sz="2400" i="0" dirty="0" smtClean="0">
              <a:solidFill>
                <a:schemeClr val="bg1"/>
              </a:solidFill>
              <a:latin typeface="Calibri" pitchFamily="34" charset="0"/>
              <a:ea typeface="ＭＳ Ｐゴシック" pitchFamily="-106" charset="-128"/>
            </a:endParaRPr>
          </a:p>
          <a:p>
            <a:pPr eaLnBrk="1" hangingPunct="1"/>
            <a:r>
              <a:rPr lang="en-US" sz="2400" i="0" dirty="0" smtClean="0">
                <a:solidFill>
                  <a:schemeClr val="bg1"/>
                </a:solidFill>
                <a:latin typeface="Calibri" pitchFamily="34" charset="0"/>
                <a:ea typeface="ＭＳ Ｐゴシック" pitchFamily="-106" charset="-128"/>
              </a:rPr>
              <a:t>Nighttime: water cools more slowly than land, air blows towards ocean = “land breeze”</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101" y="914400"/>
            <a:ext cx="456279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19390"/>
            <a:ext cx="4448013" cy="523220"/>
          </a:xfrm>
          <a:prstGeom prst="rect">
            <a:avLst/>
          </a:prstGeom>
          <a:noFill/>
        </p:spPr>
        <p:txBody>
          <a:bodyPr wrap="none" rtlCol="0">
            <a:spAutoFit/>
          </a:bodyPr>
          <a:lstStyle/>
          <a:p>
            <a:pPr marL="457200" indent="-457200">
              <a:buFont typeface="Wingdings" pitchFamily="2" charset="2"/>
              <a:buChar char="v"/>
            </a:pPr>
            <a:r>
              <a:rPr lang="en-CA" sz="2800" dirty="0" smtClean="0">
                <a:solidFill>
                  <a:schemeClr val="bg1"/>
                </a:solidFill>
                <a:latin typeface="Calibri" pitchFamily="34" charset="0"/>
              </a:rPr>
              <a:t>Sea Breeze </a:t>
            </a:r>
            <a:r>
              <a:rPr lang="en-CA" sz="2800" dirty="0" err="1" smtClean="0">
                <a:solidFill>
                  <a:schemeClr val="bg1"/>
                </a:solidFill>
                <a:latin typeface="Calibri" pitchFamily="34" charset="0"/>
              </a:rPr>
              <a:t>vs</a:t>
            </a:r>
            <a:r>
              <a:rPr lang="en-CA" sz="2800" dirty="0" smtClean="0">
                <a:solidFill>
                  <a:schemeClr val="bg1"/>
                </a:solidFill>
                <a:latin typeface="Calibri" pitchFamily="34" charset="0"/>
              </a:rPr>
              <a:t> Land Breeze</a:t>
            </a:r>
            <a:endParaRPr lang="en-CA" sz="2800" dirty="0">
              <a:solidFill>
                <a:schemeClr val="bg1"/>
              </a:solidFill>
              <a:latin typeface="Calibri" pitchFamily="34" charset="0"/>
            </a:endParaRPr>
          </a:p>
        </p:txBody>
      </p:sp>
    </p:spTree>
    <p:extLst>
      <p:ext uri="{BB962C8B-B14F-4D97-AF65-F5344CB8AC3E}">
        <p14:creationId xmlns:p14="http://schemas.microsoft.com/office/powerpoint/2010/main" val="394846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148771" y="519968"/>
            <a:ext cx="8995229" cy="2905780"/>
          </a:xfrm>
          <a:prstGeom prst="rect">
            <a:avLst/>
          </a:prstGeom>
        </p:spPr>
        <p:txBody>
          <a:bodyPr>
            <a:normAutofit/>
          </a:bodyPr>
          <a:lstStyle/>
          <a:p>
            <a:pPr eaLnBrk="1" hangingPunct="1">
              <a:lnSpc>
                <a:spcPct val="90000"/>
              </a:lnSpc>
            </a:pPr>
            <a:r>
              <a:rPr lang="en-US" sz="2400" i="0" dirty="0" smtClean="0">
                <a:solidFill>
                  <a:schemeClr val="bg1"/>
                </a:solidFill>
              </a:rPr>
              <a:t>Land formations such as mountains affect climate zones by disrupting air flow over an area</a:t>
            </a:r>
          </a:p>
          <a:p>
            <a:r>
              <a:rPr lang="en-US" sz="2400" i="0" dirty="0">
                <a:solidFill>
                  <a:schemeClr val="bg1"/>
                </a:solidFill>
                <a:ea typeface="ＭＳ Ｐゴシック" pitchFamily="-106" charset="-128"/>
              </a:rPr>
              <a:t>Warm, moist air cools, condenses as it rises against the </a:t>
            </a:r>
            <a:r>
              <a:rPr lang="en-US" sz="2400" i="0" dirty="0" smtClean="0">
                <a:solidFill>
                  <a:schemeClr val="bg1"/>
                </a:solidFill>
                <a:ea typeface="ＭＳ Ｐゴシック" pitchFamily="-106" charset="-128"/>
              </a:rPr>
              <a:t>mountains resulting in precipitation on the windward side and a dry leeward side = the Rain Shadow Affect</a:t>
            </a:r>
          </a:p>
          <a:p>
            <a:pPr marL="0" indent="0">
              <a:buNone/>
            </a:pPr>
            <a:r>
              <a:rPr lang="en-US" sz="2400" i="0" dirty="0" smtClean="0">
                <a:solidFill>
                  <a:schemeClr val="bg1"/>
                </a:solidFill>
                <a:ea typeface="ＭＳ Ｐゴシック" pitchFamily="-106" charset="-128"/>
              </a:rPr>
              <a:t>    	i.e.  Alberta &amp; </a:t>
            </a:r>
            <a:r>
              <a:rPr lang="en-US" sz="2400" i="0" dirty="0">
                <a:solidFill>
                  <a:schemeClr val="bg1"/>
                </a:solidFill>
                <a:ea typeface="ＭＳ Ｐゴシック" pitchFamily="-106" charset="-128"/>
              </a:rPr>
              <a:t>Saskatchewan are  much </a:t>
            </a:r>
            <a:r>
              <a:rPr lang="en-US" sz="2400" i="0" dirty="0" smtClean="0">
                <a:solidFill>
                  <a:schemeClr val="bg1"/>
                </a:solidFill>
                <a:ea typeface="ＭＳ Ｐゴシック" pitchFamily="-106" charset="-128"/>
              </a:rPr>
              <a:t>drier than Vancouver </a:t>
            </a:r>
          </a:p>
        </p:txBody>
      </p:sp>
      <p:sp>
        <p:nvSpPr>
          <p:cNvPr id="3" name="TextBox 2"/>
          <p:cNvSpPr txBox="1"/>
          <p:nvPr/>
        </p:nvSpPr>
        <p:spPr>
          <a:xfrm>
            <a:off x="152400" y="41564"/>
            <a:ext cx="3131306" cy="523220"/>
          </a:xfrm>
          <a:prstGeom prst="rect">
            <a:avLst/>
          </a:prstGeom>
          <a:noFill/>
        </p:spPr>
        <p:txBody>
          <a:bodyPr wrap="none" rtlCol="0">
            <a:spAutoFit/>
          </a:bodyPr>
          <a:lstStyle/>
          <a:p>
            <a:pPr marL="457200" indent="-457200">
              <a:buFont typeface="Wingdings" pitchFamily="2" charset="2"/>
              <a:buChar char="v"/>
            </a:pPr>
            <a:r>
              <a:rPr lang="en-CA" sz="2800" b="1" dirty="0" smtClean="0">
                <a:solidFill>
                  <a:schemeClr val="bg1"/>
                </a:solidFill>
                <a:latin typeface="Calibri" pitchFamily="34" charset="0"/>
              </a:rPr>
              <a:t>Land Formations</a:t>
            </a:r>
            <a:endParaRPr lang="en-CA" sz="2800" b="1" dirty="0">
              <a:solidFill>
                <a:schemeClr val="bg1"/>
              </a:solidFill>
              <a:latin typeface="Calibri" pitchFamily="34" charset="0"/>
            </a:endParaRPr>
          </a:p>
        </p:txBody>
      </p:sp>
      <p:pic>
        <p:nvPicPr>
          <p:cNvPr id="6" name="Picture 4" descr="rainshadow_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2961409"/>
            <a:ext cx="688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590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855" y="381000"/>
            <a:ext cx="9144000" cy="1295400"/>
          </a:xfrm>
        </p:spPr>
        <p:txBody>
          <a:bodyPr>
            <a:noAutofit/>
          </a:bodyPr>
          <a:lstStyle/>
          <a:p>
            <a:pPr>
              <a:buFont typeface="Wingdings" pitchFamily="2" charset="2"/>
              <a:buChar char="Ø"/>
            </a:pPr>
            <a:r>
              <a:rPr lang="en-US" sz="2800" i="0" dirty="0" smtClean="0">
                <a:solidFill>
                  <a:schemeClr val="bg1"/>
                </a:solidFill>
                <a:latin typeface="Calibri" pitchFamily="34" charset="0"/>
              </a:rPr>
              <a:t> </a:t>
            </a:r>
            <a:r>
              <a:rPr lang="en-CA" sz="2800" i="0" dirty="0" smtClean="0">
                <a:solidFill>
                  <a:schemeClr val="bg1"/>
                </a:solidFill>
                <a:latin typeface="Calibri" pitchFamily="34" charset="0"/>
              </a:rPr>
              <a:t>The </a:t>
            </a:r>
            <a:r>
              <a:rPr lang="en-CA" sz="2800" i="0" dirty="0">
                <a:solidFill>
                  <a:schemeClr val="bg1"/>
                </a:solidFill>
                <a:latin typeface="Calibri" pitchFamily="34" charset="0"/>
              </a:rPr>
              <a:t>earth’s land &amp; water absorb energy at different rates</a:t>
            </a:r>
          </a:p>
          <a:p>
            <a:pPr>
              <a:buFont typeface="Wingdings" pitchFamily="2" charset="2"/>
              <a:buChar char="Ø"/>
            </a:pPr>
            <a:r>
              <a:rPr lang="en-US" sz="2800" i="0" dirty="0" smtClean="0">
                <a:solidFill>
                  <a:schemeClr val="bg1"/>
                </a:solidFill>
                <a:latin typeface="Calibri" pitchFamily="34" charset="0"/>
              </a:rPr>
              <a:t>The </a:t>
            </a:r>
            <a:r>
              <a:rPr lang="en-US" sz="2800" i="0" dirty="0">
                <a:solidFill>
                  <a:schemeClr val="bg1"/>
                </a:solidFill>
                <a:latin typeface="Calibri" pitchFamily="34" charset="0"/>
              </a:rPr>
              <a:t>earth is therefore </a:t>
            </a:r>
            <a:r>
              <a:rPr lang="en-US" sz="2800" b="1" i="0" dirty="0">
                <a:solidFill>
                  <a:schemeClr val="bg1"/>
                </a:solidFill>
                <a:latin typeface="Calibri" pitchFamily="34" charset="0"/>
              </a:rPr>
              <a:t>unevenly </a:t>
            </a:r>
            <a:r>
              <a:rPr lang="en-US" sz="2800" b="1" i="0" dirty="0" smtClean="0">
                <a:solidFill>
                  <a:schemeClr val="bg1"/>
                </a:solidFill>
                <a:latin typeface="Calibri" pitchFamily="34" charset="0"/>
              </a:rPr>
              <a:t>heated</a:t>
            </a:r>
            <a:endParaRPr lang="en-US" sz="2800" i="0" dirty="0" smtClean="0">
              <a:solidFill>
                <a:schemeClr val="bg1"/>
              </a:solidFill>
              <a:latin typeface="Calibri" pitchFamily="34" charset="0"/>
            </a:endParaRPr>
          </a:p>
          <a:p>
            <a:endParaRPr lang="en-US" sz="2800" dirty="0"/>
          </a:p>
          <a:p>
            <a:endParaRPr lang="en-CA" sz="28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12"/>
          <a:stretch/>
        </p:blipFill>
        <p:spPr bwMode="auto">
          <a:xfrm>
            <a:off x="1044522" y="2057400"/>
            <a:ext cx="688099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10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855" y="0"/>
            <a:ext cx="9130145" cy="3962400"/>
          </a:xfrm>
        </p:spPr>
        <p:txBody>
          <a:bodyPr>
            <a:noAutofit/>
          </a:bodyPr>
          <a:lstStyle/>
          <a:p>
            <a:pPr>
              <a:buFont typeface="Wingdings" pitchFamily="2" charset="2"/>
              <a:buChar char="Ø"/>
            </a:pPr>
            <a:r>
              <a:rPr lang="en-US" sz="2800" i="0" dirty="0" smtClean="0">
                <a:solidFill>
                  <a:schemeClr val="bg1"/>
                </a:solidFill>
                <a:latin typeface="Calibri" pitchFamily="34" charset="0"/>
              </a:rPr>
              <a:t>The Earth’s Climate System needs </a:t>
            </a:r>
            <a:r>
              <a:rPr lang="en-US" sz="2800" i="0" dirty="0">
                <a:solidFill>
                  <a:schemeClr val="bg1"/>
                </a:solidFill>
                <a:latin typeface="Calibri" pitchFamily="34" charset="0"/>
              </a:rPr>
              <a:t>to distribute thermal energy from areas that receive a lot to areas that receive little</a:t>
            </a:r>
          </a:p>
          <a:p>
            <a:pPr>
              <a:buFont typeface="Wingdings" pitchFamily="2" charset="2"/>
              <a:buChar char="Ø"/>
            </a:pPr>
            <a:r>
              <a:rPr lang="en-CA" sz="2800" i="0" dirty="0" smtClean="0">
                <a:solidFill>
                  <a:schemeClr val="bg1"/>
                </a:solidFill>
                <a:latin typeface="Calibri" pitchFamily="34" charset="0"/>
              </a:rPr>
              <a:t>Systems affecting heat distribution:</a:t>
            </a:r>
          </a:p>
          <a:p>
            <a:pPr lvl="1">
              <a:buFontTx/>
              <a:buChar char="-"/>
            </a:pPr>
            <a:r>
              <a:rPr lang="en-CA" sz="2800" i="0" dirty="0" smtClean="0">
                <a:solidFill>
                  <a:schemeClr val="bg1"/>
                </a:solidFill>
                <a:latin typeface="Calibri" pitchFamily="34" charset="0"/>
              </a:rPr>
              <a:t>The Hydrosphere</a:t>
            </a:r>
          </a:p>
          <a:p>
            <a:pPr lvl="1">
              <a:buFontTx/>
              <a:buChar char="-"/>
            </a:pPr>
            <a:r>
              <a:rPr lang="en-CA" sz="2800" i="0" dirty="0" smtClean="0">
                <a:solidFill>
                  <a:schemeClr val="bg1"/>
                </a:solidFill>
                <a:latin typeface="Calibri" pitchFamily="34" charset="0"/>
              </a:rPr>
              <a:t>The Atmosphere</a:t>
            </a:r>
          </a:p>
          <a:p>
            <a:pPr lvl="1">
              <a:buFontTx/>
              <a:buChar char="-"/>
            </a:pPr>
            <a:r>
              <a:rPr lang="en-CA" sz="2800" i="0" dirty="0" smtClean="0">
                <a:solidFill>
                  <a:schemeClr val="bg1"/>
                </a:solidFill>
                <a:latin typeface="Calibri" pitchFamily="34" charset="0"/>
              </a:rPr>
              <a:t>The Lithosphere</a:t>
            </a:r>
            <a:endParaRPr lang="en-CA" sz="2800" i="0" dirty="0">
              <a:solidFill>
                <a:schemeClr val="bg1"/>
              </a:solidFill>
              <a:latin typeface="Calibri" pitchFamily="34" charset="0"/>
            </a:endParaRPr>
          </a:p>
        </p:txBody>
      </p:sp>
      <p:pic>
        <p:nvPicPr>
          <p:cNvPr id="1026" name="Picture 2" descr="https://encrypted-tbn0.gstatic.com/images?q=tbn:ANd9GcTC1QLTXSw8gXdJbXno6ICWVCVO68waTls7coupMsERvty7NW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844" y="2362200"/>
            <a:ext cx="525161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00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0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6458" y="381000"/>
            <a:ext cx="9130145" cy="1108364"/>
          </a:xfrm>
        </p:spPr>
        <p:txBody>
          <a:bodyPr>
            <a:normAutofit/>
          </a:bodyPr>
          <a:lstStyle/>
          <a:p>
            <a:pPr marL="0" indent="0">
              <a:buNone/>
            </a:pPr>
            <a:endParaRPr lang="en-US" sz="3000" i="0" dirty="0" smtClean="0">
              <a:solidFill>
                <a:schemeClr val="bg1"/>
              </a:solidFill>
              <a:latin typeface="Calibri" pitchFamily="34" charset="0"/>
            </a:endParaRPr>
          </a:p>
          <a:p>
            <a:pPr marL="0" indent="0">
              <a:buNone/>
            </a:pPr>
            <a:endParaRPr lang="en-US" sz="3000" i="0" dirty="0" smtClean="0">
              <a:solidFill>
                <a:schemeClr val="bg1"/>
              </a:solidFill>
              <a:latin typeface="Calibri" pitchFamily="34" charset="0"/>
            </a:endParaRPr>
          </a:p>
          <a:p>
            <a:endParaRPr lang="en-US" dirty="0"/>
          </a:p>
        </p:txBody>
      </p:sp>
      <p:pic>
        <p:nvPicPr>
          <p:cNvPr id="5" name="Picture 2" descr="http://www.eoearth.org/files/125101_125200/125140/250px-Formation_of_wind.gif"/>
          <p:cNvPicPr>
            <a:picLocks noChangeAspect="1" noChangeArrowheads="1"/>
          </p:cNvPicPr>
          <p:nvPr/>
        </p:nvPicPr>
        <p:blipFill>
          <a:blip r:embed="rId2" cstate="print"/>
          <a:srcRect/>
          <a:stretch>
            <a:fillRect/>
          </a:stretch>
        </p:blipFill>
        <p:spPr bwMode="auto">
          <a:xfrm>
            <a:off x="4031343" y="1614714"/>
            <a:ext cx="5105400" cy="4092954"/>
          </a:xfrm>
          <a:prstGeom prst="rect">
            <a:avLst/>
          </a:prstGeom>
          <a:noFill/>
        </p:spPr>
      </p:pic>
      <p:sp>
        <p:nvSpPr>
          <p:cNvPr id="6" name="TextBox 5"/>
          <p:cNvSpPr txBox="1"/>
          <p:nvPr/>
        </p:nvSpPr>
        <p:spPr>
          <a:xfrm>
            <a:off x="-324758" y="1600200"/>
            <a:ext cx="4491570" cy="3539430"/>
          </a:xfrm>
          <a:prstGeom prst="rect">
            <a:avLst/>
          </a:prstGeom>
          <a:noFill/>
        </p:spPr>
        <p:txBody>
          <a:bodyPr wrap="square" rtlCol="0">
            <a:spAutoFit/>
          </a:bodyPr>
          <a:lstStyle/>
          <a:p>
            <a:pPr lvl="1"/>
            <a:r>
              <a:rPr lang="en-US" sz="2600" b="1" dirty="0" smtClean="0">
                <a:solidFill>
                  <a:schemeClr val="bg1"/>
                </a:solidFill>
                <a:latin typeface="Calibri" pitchFamily="34" charset="0"/>
              </a:rPr>
              <a:t>Area of Low Pressure</a:t>
            </a:r>
          </a:p>
          <a:p>
            <a:pPr lvl="1"/>
            <a:r>
              <a:rPr lang="en-US" sz="2400" dirty="0" smtClean="0">
                <a:solidFill>
                  <a:schemeClr val="bg1"/>
                </a:solidFill>
                <a:latin typeface="Calibri" pitchFamily="34" charset="0"/>
              </a:rPr>
              <a:t>Warm air expands, becomes</a:t>
            </a:r>
          </a:p>
          <a:p>
            <a:pPr lvl="1"/>
            <a:r>
              <a:rPr lang="en-US" sz="2400" dirty="0" smtClean="0">
                <a:solidFill>
                  <a:schemeClr val="bg1"/>
                </a:solidFill>
                <a:latin typeface="Calibri" pitchFamily="34" charset="0"/>
              </a:rPr>
              <a:t> less dense, rises from Earth’s surface </a:t>
            </a:r>
          </a:p>
          <a:p>
            <a:pPr lvl="1"/>
            <a:endParaRPr lang="en-US" sz="2400" dirty="0" smtClean="0">
              <a:solidFill>
                <a:schemeClr val="bg1"/>
              </a:solidFill>
              <a:latin typeface="Calibri" pitchFamily="34" charset="0"/>
            </a:endParaRPr>
          </a:p>
          <a:p>
            <a:pPr lvl="1"/>
            <a:r>
              <a:rPr lang="en-US" sz="2600" b="1" dirty="0" smtClean="0">
                <a:solidFill>
                  <a:schemeClr val="bg1"/>
                </a:solidFill>
                <a:latin typeface="Calibri" pitchFamily="34" charset="0"/>
              </a:rPr>
              <a:t>Area </a:t>
            </a:r>
            <a:r>
              <a:rPr lang="en-US" sz="2600" b="1" dirty="0">
                <a:solidFill>
                  <a:schemeClr val="bg1"/>
                </a:solidFill>
                <a:latin typeface="Calibri" pitchFamily="34" charset="0"/>
              </a:rPr>
              <a:t>of </a:t>
            </a:r>
            <a:r>
              <a:rPr lang="en-US" sz="2600" b="1" dirty="0" smtClean="0">
                <a:solidFill>
                  <a:schemeClr val="bg1"/>
                </a:solidFill>
                <a:latin typeface="Calibri" pitchFamily="34" charset="0"/>
              </a:rPr>
              <a:t>High </a:t>
            </a:r>
            <a:r>
              <a:rPr lang="en-US" sz="2600" b="1" dirty="0">
                <a:solidFill>
                  <a:schemeClr val="bg1"/>
                </a:solidFill>
                <a:latin typeface="Calibri" pitchFamily="34" charset="0"/>
              </a:rPr>
              <a:t>P</a:t>
            </a:r>
            <a:r>
              <a:rPr lang="en-US" sz="2600" b="1" dirty="0" smtClean="0">
                <a:solidFill>
                  <a:schemeClr val="bg1"/>
                </a:solidFill>
                <a:latin typeface="Calibri" pitchFamily="34" charset="0"/>
              </a:rPr>
              <a:t>ressure</a:t>
            </a:r>
            <a:endParaRPr lang="en-US" sz="2600" dirty="0">
              <a:solidFill>
                <a:schemeClr val="bg1"/>
              </a:solidFill>
              <a:latin typeface="Calibri" pitchFamily="34" charset="0"/>
            </a:endParaRPr>
          </a:p>
          <a:p>
            <a:pPr lvl="1"/>
            <a:r>
              <a:rPr lang="en-US" sz="2400" dirty="0" smtClean="0">
                <a:solidFill>
                  <a:schemeClr val="bg1"/>
                </a:solidFill>
                <a:latin typeface="Calibri" pitchFamily="34" charset="0"/>
              </a:rPr>
              <a:t>Cold air contracts, becomes denser, descends to Earth’s surface</a:t>
            </a:r>
            <a:endParaRPr lang="en-CA" dirty="0"/>
          </a:p>
        </p:txBody>
      </p:sp>
      <p:sp>
        <p:nvSpPr>
          <p:cNvPr id="10" name="TextBox 9"/>
          <p:cNvSpPr txBox="1"/>
          <p:nvPr/>
        </p:nvSpPr>
        <p:spPr>
          <a:xfrm>
            <a:off x="186458" y="0"/>
            <a:ext cx="4046681" cy="584775"/>
          </a:xfrm>
          <a:prstGeom prst="rect">
            <a:avLst/>
          </a:prstGeom>
          <a:noFill/>
        </p:spPr>
        <p:txBody>
          <a:bodyPr wrap="square" rtlCol="0">
            <a:spAutoFit/>
          </a:bodyPr>
          <a:lstStyle/>
          <a:p>
            <a:r>
              <a:rPr lang="en-CA" sz="3200" b="1" dirty="0" smtClean="0">
                <a:solidFill>
                  <a:schemeClr val="bg1"/>
                </a:solidFill>
                <a:latin typeface="Calibri" panose="020F0502020204030204" pitchFamily="34" charset="0"/>
              </a:rPr>
              <a:t>1. THE ATMOSPHERE</a:t>
            </a:r>
            <a:endParaRPr lang="en-CA" sz="3200" b="1" dirty="0">
              <a:solidFill>
                <a:schemeClr val="bg1"/>
              </a:solidFill>
              <a:latin typeface="Calibri" panose="020F0502020204030204" pitchFamily="34" charset="0"/>
            </a:endParaRPr>
          </a:p>
        </p:txBody>
      </p:sp>
      <p:sp>
        <p:nvSpPr>
          <p:cNvPr id="9" name="Rectangle 8"/>
          <p:cNvSpPr/>
          <p:nvPr/>
        </p:nvSpPr>
        <p:spPr>
          <a:xfrm>
            <a:off x="0" y="584775"/>
            <a:ext cx="9144000" cy="892552"/>
          </a:xfrm>
          <a:prstGeom prst="rect">
            <a:avLst/>
          </a:prstGeom>
        </p:spPr>
        <p:txBody>
          <a:bodyPr wrap="square">
            <a:spAutoFit/>
          </a:bodyPr>
          <a:lstStyle/>
          <a:p>
            <a:pPr>
              <a:buFont typeface="Wingdings" pitchFamily="2" charset="2"/>
              <a:buChar char="Ø"/>
            </a:pPr>
            <a:r>
              <a:rPr lang="en-CA" sz="2800" b="1" dirty="0">
                <a:solidFill>
                  <a:schemeClr val="bg1"/>
                </a:solidFill>
                <a:latin typeface="Calibri" panose="020F0502020204030204" pitchFamily="34" charset="0"/>
              </a:rPr>
              <a:t>Atmospheric Pressure</a:t>
            </a:r>
          </a:p>
          <a:p>
            <a:r>
              <a:rPr lang="en-CA" sz="2400" dirty="0">
                <a:solidFill>
                  <a:schemeClr val="bg1"/>
                </a:solidFill>
                <a:latin typeface="Calibri" panose="020F0502020204030204" pitchFamily="34" charset="0"/>
              </a:rPr>
              <a:t>     = pressure exerted by the mass of air on Earth’s surface</a:t>
            </a:r>
            <a:r>
              <a:rPr lang="en-CA" dirty="0">
                <a:solidFill>
                  <a:schemeClr val="bg1"/>
                </a:solidFill>
                <a:latin typeface="Calibri" panose="020F0502020204030204" pitchFamily="34" charset="0"/>
              </a:rPr>
              <a:t>.</a:t>
            </a:r>
          </a:p>
        </p:txBody>
      </p:sp>
    </p:spTree>
    <p:extLst>
      <p:ext uri="{BB962C8B-B14F-4D97-AF65-F5344CB8AC3E}">
        <p14:creationId xmlns:p14="http://schemas.microsoft.com/office/powerpoint/2010/main" val="3130064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sz="quarter" idx="13"/>
          </p:nvPr>
        </p:nvSpPr>
        <p:spPr>
          <a:xfrm>
            <a:off x="0" y="149305"/>
            <a:ext cx="9144000" cy="4267200"/>
          </a:xfrm>
        </p:spPr>
        <p:txBody>
          <a:bodyPr>
            <a:noAutofit/>
          </a:bodyPr>
          <a:lstStyle/>
          <a:p>
            <a:pPr>
              <a:buFont typeface="Wingdings" pitchFamily="2" charset="2"/>
              <a:buChar char="Ø"/>
              <a:defRPr/>
            </a:pPr>
            <a:r>
              <a:rPr lang="en-CA" sz="2800" b="1" i="0" dirty="0" smtClean="0">
                <a:solidFill>
                  <a:schemeClr val="bg1"/>
                </a:solidFill>
                <a:latin typeface="Calibri" pitchFamily="34" charset="0"/>
              </a:rPr>
              <a:t>Convection Currents</a:t>
            </a:r>
          </a:p>
          <a:p>
            <a:pPr marL="0" indent="0">
              <a:spcBef>
                <a:spcPts val="0"/>
              </a:spcBef>
              <a:buNone/>
              <a:defRPr/>
            </a:pPr>
            <a:endParaRPr lang="en-CA" sz="900" b="1" i="0" dirty="0" smtClean="0">
              <a:solidFill>
                <a:schemeClr val="bg1"/>
              </a:solidFill>
              <a:latin typeface="Calibri" pitchFamily="34" charset="0"/>
            </a:endParaRPr>
          </a:p>
          <a:p>
            <a:pPr marL="342900" lvl="0" indent="-342900">
              <a:spcBef>
                <a:spcPts val="0"/>
              </a:spcBef>
            </a:pPr>
            <a:r>
              <a:rPr lang="en-CA" sz="2400" i="0" dirty="0">
                <a:solidFill>
                  <a:prstClr val="black"/>
                </a:solidFill>
                <a:latin typeface="Calibri" pitchFamily="34" charset="0"/>
              </a:rPr>
              <a:t>They move thermal energy from the equator towards the North and South Poles</a:t>
            </a:r>
          </a:p>
          <a:p>
            <a:pPr>
              <a:spcBef>
                <a:spcPts val="0"/>
              </a:spcBef>
              <a:defRPr/>
            </a:pPr>
            <a:r>
              <a:rPr lang="en-CA" sz="2400" i="0" dirty="0" smtClean="0">
                <a:solidFill>
                  <a:schemeClr val="bg1"/>
                </a:solidFill>
                <a:latin typeface="Calibri" pitchFamily="34" charset="0"/>
              </a:rPr>
              <a:t>Due to the Sun’s intense rays, the </a:t>
            </a:r>
          </a:p>
          <a:p>
            <a:pPr marL="0" indent="0">
              <a:spcBef>
                <a:spcPts val="0"/>
              </a:spcBef>
              <a:buNone/>
              <a:defRPr/>
            </a:pPr>
            <a:r>
              <a:rPr lang="en-CA" sz="2400" i="0" dirty="0" smtClean="0">
                <a:solidFill>
                  <a:schemeClr val="bg1"/>
                </a:solidFill>
                <a:latin typeface="Calibri" pitchFamily="34" charset="0"/>
              </a:rPr>
              <a:t>    air at the equator heats up rapidly, </a:t>
            </a:r>
          </a:p>
          <a:p>
            <a:pPr marL="0" indent="0">
              <a:spcBef>
                <a:spcPts val="0"/>
              </a:spcBef>
              <a:spcAft>
                <a:spcPts val="600"/>
              </a:spcAft>
              <a:buNone/>
              <a:defRPr/>
            </a:pPr>
            <a:r>
              <a:rPr lang="en-CA" sz="2400" i="0" dirty="0">
                <a:solidFill>
                  <a:schemeClr val="bg1"/>
                </a:solidFill>
                <a:latin typeface="Calibri" pitchFamily="34" charset="0"/>
              </a:rPr>
              <a:t> </a:t>
            </a:r>
            <a:r>
              <a:rPr lang="en-CA" sz="2400" i="0" dirty="0" smtClean="0">
                <a:solidFill>
                  <a:schemeClr val="bg1"/>
                </a:solidFill>
                <a:latin typeface="Calibri" pitchFamily="34" charset="0"/>
              </a:rPr>
              <a:t>   becomes less dense and rises</a:t>
            </a:r>
          </a:p>
          <a:p>
            <a:pPr>
              <a:spcBef>
                <a:spcPts val="0"/>
              </a:spcBef>
              <a:defRPr/>
            </a:pPr>
            <a:r>
              <a:rPr lang="en-CA" sz="2400" i="0" dirty="0">
                <a:solidFill>
                  <a:schemeClr val="bg1"/>
                </a:solidFill>
                <a:latin typeface="Calibri" pitchFamily="34" charset="0"/>
              </a:rPr>
              <a:t>Once the warm air reaches </a:t>
            </a:r>
            <a:r>
              <a:rPr lang="en-CA" sz="2400" i="0" dirty="0" smtClean="0">
                <a:solidFill>
                  <a:schemeClr val="bg1"/>
                </a:solidFill>
                <a:latin typeface="Calibri" pitchFamily="34" charset="0"/>
              </a:rPr>
              <a:t> </a:t>
            </a:r>
          </a:p>
          <a:p>
            <a:pPr marL="0" indent="0">
              <a:spcBef>
                <a:spcPts val="0"/>
              </a:spcBef>
              <a:buNone/>
              <a:defRPr/>
            </a:pPr>
            <a:r>
              <a:rPr lang="en-CA" sz="2400" i="0" dirty="0" smtClean="0">
                <a:solidFill>
                  <a:schemeClr val="bg1"/>
                </a:solidFill>
                <a:latin typeface="Calibri" pitchFamily="34" charset="0"/>
              </a:rPr>
              <a:t>    troposphere</a:t>
            </a:r>
            <a:r>
              <a:rPr lang="en-CA" sz="2400" i="0" dirty="0">
                <a:solidFill>
                  <a:schemeClr val="bg1"/>
                </a:solidFill>
                <a:latin typeface="Calibri" pitchFamily="34" charset="0"/>
              </a:rPr>
              <a:t>, it spreads </a:t>
            </a:r>
            <a:r>
              <a:rPr lang="en-CA" sz="2400" i="0" dirty="0" smtClean="0">
                <a:solidFill>
                  <a:schemeClr val="bg1"/>
                </a:solidFill>
                <a:latin typeface="Calibri" pitchFamily="34" charset="0"/>
              </a:rPr>
              <a:t>towards</a:t>
            </a:r>
          </a:p>
          <a:p>
            <a:pPr marL="0" indent="0">
              <a:lnSpc>
                <a:spcPct val="120000"/>
              </a:lnSpc>
              <a:spcBef>
                <a:spcPts val="0"/>
              </a:spcBef>
              <a:buNone/>
              <a:defRPr/>
            </a:pPr>
            <a:r>
              <a:rPr lang="en-CA" sz="2400" i="0" dirty="0">
                <a:solidFill>
                  <a:schemeClr val="bg1"/>
                </a:solidFill>
                <a:latin typeface="Calibri" pitchFamily="34" charset="0"/>
              </a:rPr>
              <a:t> </a:t>
            </a:r>
            <a:r>
              <a:rPr lang="en-CA" sz="2400" i="0" dirty="0" smtClean="0">
                <a:solidFill>
                  <a:schemeClr val="bg1"/>
                </a:solidFill>
                <a:latin typeface="Calibri" pitchFamily="34" charset="0"/>
              </a:rPr>
              <a:t>    </a:t>
            </a:r>
            <a:r>
              <a:rPr lang="en-CA" sz="2400" i="0" dirty="0">
                <a:solidFill>
                  <a:schemeClr val="bg1"/>
                </a:solidFill>
                <a:latin typeface="Calibri" pitchFamily="34" charset="0"/>
              </a:rPr>
              <a:t>the poles and cools </a:t>
            </a:r>
            <a:r>
              <a:rPr lang="en-CA" sz="2400" i="0" dirty="0" smtClean="0">
                <a:solidFill>
                  <a:schemeClr val="bg1"/>
                </a:solidFill>
                <a:latin typeface="Calibri" pitchFamily="34" charset="0"/>
              </a:rPr>
              <a:t>down</a:t>
            </a:r>
            <a:endParaRPr lang="en-CA" sz="2400" i="0" dirty="0">
              <a:solidFill>
                <a:schemeClr val="bg1"/>
              </a:solidFill>
              <a:latin typeface="Calibri" pitchFamily="34" charset="0"/>
            </a:endParaRPr>
          </a:p>
          <a:p>
            <a:pPr>
              <a:spcBef>
                <a:spcPts val="0"/>
              </a:spcBef>
              <a:defRPr/>
            </a:pPr>
            <a:r>
              <a:rPr lang="en-CA" sz="2400" i="0" dirty="0">
                <a:solidFill>
                  <a:schemeClr val="bg1"/>
                </a:solidFill>
                <a:latin typeface="Calibri" pitchFamily="34" charset="0"/>
              </a:rPr>
              <a:t>The cooler air sinks back to </a:t>
            </a:r>
            <a:r>
              <a:rPr lang="en-CA" sz="2400" i="0" dirty="0" smtClean="0">
                <a:solidFill>
                  <a:schemeClr val="bg1"/>
                </a:solidFill>
                <a:latin typeface="Calibri" pitchFamily="34" charset="0"/>
              </a:rPr>
              <a:t>earth,</a:t>
            </a:r>
          </a:p>
          <a:p>
            <a:pPr marL="0" indent="0">
              <a:spcBef>
                <a:spcPts val="0"/>
              </a:spcBef>
              <a:buNone/>
              <a:defRPr/>
            </a:pPr>
            <a:r>
              <a:rPr lang="en-CA" sz="2400" i="0" dirty="0">
                <a:solidFill>
                  <a:schemeClr val="bg1"/>
                </a:solidFill>
                <a:latin typeface="Calibri" pitchFamily="34" charset="0"/>
              </a:rPr>
              <a:t> </a:t>
            </a:r>
            <a:r>
              <a:rPr lang="en-CA" sz="2400" i="0" dirty="0" smtClean="0">
                <a:solidFill>
                  <a:schemeClr val="bg1"/>
                </a:solidFill>
                <a:latin typeface="Calibri" pitchFamily="34" charset="0"/>
              </a:rPr>
              <a:t>   pushing the warm air into the </a:t>
            </a:r>
          </a:p>
          <a:p>
            <a:pPr marL="0" indent="0">
              <a:spcBef>
                <a:spcPts val="0"/>
              </a:spcBef>
              <a:buNone/>
              <a:defRPr/>
            </a:pPr>
            <a:r>
              <a:rPr lang="en-CA" sz="2400" i="0" dirty="0">
                <a:solidFill>
                  <a:schemeClr val="bg1"/>
                </a:solidFill>
                <a:latin typeface="Calibri" pitchFamily="34" charset="0"/>
              </a:rPr>
              <a:t> </a:t>
            </a:r>
            <a:r>
              <a:rPr lang="en-CA" sz="2400" i="0" dirty="0" smtClean="0">
                <a:solidFill>
                  <a:schemeClr val="bg1"/>
                </a:solidFill>
                <a:latin typeface="Calibri" pitchFamily="34" charset="0"/>
              </a:rPr>
              <a:t>   atmosphere</a:t>
            </a:r>
          </a:p>
        </p:txBody>
      </p:sp>
      <p:pic>
        <p:nvPicPr>
          <p:cNvPr id="1026" name="Picture 2" descr="http://costa-rica-guide.com/travel/images/stories/Articles/Convection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745" y="1645225"/>
            <a:ext cx="6656543" cy="3155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953000"/>
            <a:ext cx="8991600" cy="1477328"/>
          </a:xfrm>
          <a:prstGeom prst="rect">
            <a:avLst/>
          </a:prstGeom>
          <a:noFill/>
        </p:spPr>
        <p:txBody>
          <a:bodyPr wrap="square" rtlCol="0">
            <a:spAutoFit/>
          </a:bodyPr>
          <a:lstStyle/>
          <a:p>
            <a:pPr marL="342900" indent="-342900">
              <a:buFont typeface="Arial" pitchFamily="34" charset="0"/>
              <a:buChar char="•"/>
            </a:pPr>
            <a:r>
              <a:rPr lang="en-CA" sz="2400" dirty="0">
                <a:solidFill>
                  <a:schemeClr val="bg1"/>
                </a:solidFill>
                <a:latin typeface="Calibri" pitchFamily="34" charset="0"/>
              </a:rPr>
              <a:t>These convection currents are one of the main ways that energy is transported in the </a:t>
            </a:r>
            <a:r>
              <a:rPr lang="en-CA" sz="2400" dirty="0" smtClean="0">
                <a:solidFill>
                  <a:schemeClr val="bg1"/>
                </a:solidFill>
                <a:latin typeface="Calibri" pitchFamily="34" charset="0"/>
              </a:rPr>
              <a:t>atmosphere</a:t>
            </a:r>
          </a:p>
          <a:p>
            <a:pPr marL="342900" indent="-342900">
              <a:buFont typeface="Arial" pitchFamily="34" charset="0"/>
              <a:buChar char="•"/>
            </a:pPr>
            <a:endParaRPr lang="en-CA" sz="2400" dirty="0">
              <a:solidFill>
                <a:schemeClr val="bg1"/>
              </a:solidFill>
            </a:endParaRPr>
          </a:p>
          <a:p>
            <a:endParaRPr lang="en-CA" dirty="0"/>
          </a:p>
        </p:txBody>
      </p:sp>
    </p:spTree>
    <p:extLst>
      <p:ext uri="{BB962C8B-B14F-4D97-AF65-F5344CB8AC3E}">
        <p14:creationId xmlns:p14="http://schemas.microsoft.com/office/powerpoint/2010/main" val="171493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152400" y="228600"/>
            <a:ext cx="5229480" cy="5948065"/>
          </a:xfrm>
          <a:prstGeom prst="rect">
            <a:avLst/>
          </a:prstGeom>
        </p:spPr>
        <p:txBody>
          <a:bodyPr/>
          <a:lstStyle/>
          <a:p>
            <a:pPr>
              <a:buFont typeface="Wingdings" pitchFamily="2" charset="2"/>
              <a:buChar char="Ø"/>
            </a:pPr>
            <a:r>
              <a:rPr lang="en-US" sz="2800" b="1" i="0" dirty="0" smtClean="0">
                <a:solidFill>
                  <a:schemeClr val="bg1"/>
                </a:solidFill>
                <a:latin typeface="Calibri" pitchFamily="34" charset="0"/>
              </a:rPr>
              <a:t>Convection Cells</a:t>
            </a:r>
          </a:p>
          <a:p>
            <a:r>
              <a:rPr lang="en-US" sz="2400" i="0" dirty="0" smtClean="0">
                <a:solidFill>
                  <a:schemeClr val="bg1"/>
                </a:solidFill>
                <a:latin typeface="Calibri" pitchFamily="34" charset="0"/>
              </a:rPr>
              <a:t>Cold air </a:t>
            </a:r>
            <a:r>
              <a:rPr lang="en-US" sz="2400" i="0" dirty="0">
                <a:solidFill>
                  <a:schemeClr val="bg1"/>
                </a:solidFill>
                <a:latin typeface="Calibri" pitchFamily="34" charset="0"/>
              </a:rPr>
              <a:t>descends at 3 separate </a:t>
            </a:r>
            <a:r>
              <a:rPr lang="en-US" sz="2400" i="0" dirty="0" smtClean="0">
                <a:solidFill>
                  <a:schemeClr val="bg1"/>
                </a:solidFill>
                <a:latin typeface="Calibri" pitchFamily="34" charset="0"/>
              </a:rPr>
              <a:t>latitudes:</a:t>
            </a:r>
          </a:p>
          <a:p>
            <a:pPr marL="0" indent="0">
              <a:buNone/>
            </a:pPr>
            <a:r>
              <a:rPr lang="en-US" sz="2400" i="0" dirty="0" smtClean="0">
                <a:solidFill>
                  <a:schemeClr val="bg1"/>
                </a:solidFill>
                <a:latin typeface="Calibri" pitchFamily="34" charset="0"/>
              </a:rPr>
              <a:t>    	30</a:t>
            </a:r>
            <a:r>
              <a:rPr lang="en-US" sz="2400" i="0" baseline="30000" dirty="0" smtClean="0">
                <a:solidFill>
                  <a:schemeClr val="bg1"/>
                </a:solidFill>
                <a:latin typeface="Calibri" pitchFamily="34" charset="0"/>
              </a:rPr>
              <a:t>o</a:t>
            </a:r>
            <a:r>
              <a:rPr lang="en-US" sz="2400" i="0" dirty="0">
                <a:solidFill>
                  <a:schemeClr val="bg1"/>
                </a:solidFill>
                <a:latin typeface="Calibri" pitchFamily="34" charset="0"/>
              </a:rPr>
              <a:t>, </a:t>
            </a:r>
            <a:r>
              <a:rPr lang="en-US" sz="2400" i="0" dirty="0" smtClean="0">
                <a:solidFill>
                  <a:schemeClr val="bg1"/>
                </a:solidFill>
                <a:latin typeface="Calibri" pitchFamily="34" charset="0"/>
              </a:rPr>
              <a:t>60</a:t>
            </a:r>
            <a:r>
              <a:rPr lang="en-US" sz="2400" i="0" baseline="30000" dirty="0" smtClean="0">
                <a:solidFill>
                  <a:schemeClr val="bg1"/>
                </a:solidFill>
                <a:latin typeface="Calibri" pitchFamily="34" charset="0"/>
              </a:rPr>
              <a:t>o</a:t>
            </a:r>
            <a:r>
              <a:rPr lang="en-US" sz="2400" i="0" dirty="0">
                <a:solidFill>
                  <a:schemeClr val="bg1"/>
                </a:solidFill>
                <a:latin typeface="Calibri" pitchFamily="34" charset="0"/>
              </a:rPr>
              <a:t> </a:t>
            </a:r>
            <a:r>
              <a:rPr lang="en-US" sz="2400" i="0" dirty="0" smtClean="0">
                <a:solidFill>
                  <a:schemeClr val="bg1"/>
                </a:solidFill>
                <a:latin typeface="Calibri" pitchFamily="34" charset="0"/>
              </a:rPr>
              <a:t>and the Poles</a:t>
            </a:r>
          </a:p>
          <a:p>
            <a:r>
              <a:rPr lang="en-CA" sz="2400" i="0" dirty="0" smtClean="0">
                <a:solidFill>
                  <a:schemeClr val="bg1"/>
                </a:solidFill>
                <a:latin typeface="Calibri" pitchFamily="34" charset="0"/>
              </a:rPr>
              <a:t>At the equator, warm air rises and loses its moisture. </a:t>
            </a:r>
          </a:p>
          <a:p>
            <a:r>
              <a:rPr lang="en-CA" sz="2400" i="0" dirty="0" smtClean="0">
                <a:solidFill>
                  <a:schemeClr val="bg1"/>
                </a:solidFill>
                <a:latin typeface="Calibri" pitchFamily="34" charset="0"/>
              </a:rPr>
              <a:t>At 30◦, dry air descends                    	        	= deserts occur at 30◦ latitude      </a:t>
            </a:r>
          </a:p>
          <a:p>
            <a:pPr marL="0" indent="0">
              <a:spcBef>
                <a:spcPts val="0"/>
              </a:spcBef>
              <a:buNone/>
            </a:pPr>
            <a:r>
              <a:rPr lang="en-CA" sz="2400" i="0" dirty="0">
                <a:solidFill>
                  <a:schemeClr val="bg1"/>
                </a:solidFill>
                <a:latin typeface="Calibri" pitchFamily="34" charset="0"/>
              </a:rPr>
              <a:t> </a:t>
            </a:r>
            <a:r>
              <a:rPr lang="en-CA" sz="2400" i="0" dirty="0" smtClean="0">
                <a:solidFill>
                  <a:schemeClr val="bg1"/>
                </a:solidFill>
                <a:latin typeface="Calibri" pitchFamily="34" charset="0"/>
              </a:rPr>
              <a:t>                around the world. </a:t>
            </a:r>
          </a:p>
          <a:p>
            <a:r>
              <a:rPr lang="en-CA" sz="2400" i="0" dirty="0" smtClean="0">
                <a:solidFill>
                  <a:schemeClr val="bg1"/>
                </a:solidFill>
                <a:latin typeface="Calibri" pitchFamily="34" charset="0"/>
              </a:rPr>
              <a:t>The </a:t>
            </a:r>
            <a:r>
              <a:rPr lang="en-CA" sz="2400" i="0" dirty="0">
                <a:solidFill>
                  <a:schemeClr val="bg1"/>
                </a:solidFill>
                <a:latin typeface="Calibri" panose="020F0502020204030204" pitchFamily="34" charset="0"/>
              </a:rPr>
              <a:t>movement of cool air from these areas of high pressure to areas </a:t>
            </a:r>
            <a:r>
              <a:rPr lang="en-CA" sz="2400" i="0" dirty="0" smtClean="0">
                <a:solidFill>
                  <a:schemeClr val="bg1"/>
                </a:solidFill>
                <a:latin typeface="Calibri" panose="020F0502020204030204" pitchFamily="34" charset="0"/>
              </a:rPr>
              <a:t>of low </a:t>
            </a:r>
            <a:r>
              <a:rPr lang="en-CA" sz="2400" i="0" dirty="0">
                <a:solidFill>
                  <a:schemeClr val="bg1"/>
                </a:solidFill>
                <a:latin typeface="Calibri" panose="020F0502020204030204" pitchFamily="34" charset="0"/>
              </a:rPr>
              <a:t>pressure is </a:t>
            </a:r>
            <a:r>
              <a:rPr lang="en-CA" sz="2400" b="1" i="0" dirty="0">
                <a:solidFill>
                  <a:schemeClr val="bg1"/>
                </a:solidFill>
                <a:latin typeface="Calibri" panose="020F0502020204030204" pitchFamily="34" charset="0"/>
              </a:rPr>
              <a:t>Wind</a:t>
            </a:r>
            <a:r>
              <a:rPr lang="en-CA" sz="2400" b="1" i="0" dirty="0" smtClean="0">
                <a:solidFill>
                  <a:schemeClr val="bg1"/>
                </a:solidFill>
                <a:latin typeface="Calibri" panose="020F0502020204030204" pitchFamily="34" charset="0"/>
              </a:rPr>
              <a:t>.</a:t>
            </a:r>
          </a:p>
          <a:p>
            <a:pPr marL="0" indent="0">
              <a:buNone/>
            </a:pPr>
            <a:endParaRPr lang="en-CA" sz="2400" i="0" dirty="0" smtClean="0">
              <a:solidFill>
                <a:schemeClr val="bg1"/>
              </a:solidFill>
              <a:latin typeface="Calibri" panose="020F0502020204030204" pitchFamily="34" charset="0"/>
            </a:endParaRPr>
          </a:p>
          <a:p>
            <a:pPr>
              <a:buFont typeface="Wingdings" pitchFamily="2" charset="2"/>
              <a:buChar char="Ø"/>
            </a:pPr>
            <a:endParaRPr lang="en-CA" sz="2400" i="0" dirty="0">
              <a:solidFill>
                <a:schemeClr val="bg1"/>
              </a:solidFill>
              <a:latin typeface="Calibri" pitchFamily="34" charset="0"/>
            </a:endParaRPr>
          </a:p>
          <a:p>
            <a:pPr>
              <a:buFont typeface="Wingdings" pitchFamily="2" charset="2"/>
              <a:buChar char="Ø"/>
            </a:pPr>
            <a:endParaRPr lang="en-CA" sz="2400" i="0" dirty="0">
              <a:solidFill>
                <a:schemeClr val="bg1"/>
              </a:solidFill>
              <a:latin typeface="Calibri" pitchFamily="34" charset="0"/>
            </a:endParaRPr>
          </a:p>
          <a:p>
            <a:pPr marL="0" indent="0">
              <a:buNone/>
            </a:pPr>
            <a:endParaRPr lang="en-US" sz="2400" i="0" dirty="0">
              <a:solidFill>
                <a:schemeClr val="bg1"/>
              </a:solidFill>
              <a:latin typeface="Calibri" pitchFamily="34" charset="0"/>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880" y="665687"/>
            <a:ext cx="3718044" cy="42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5715000"/>
            <a:ext cx="9144000" cy="461665"/>
          </a:xfrm>
          <a:prstGeom prst="rect">
            <a:avLst/>
          </a:prstGeom>
          <a:noFill/>
        </p:spPr>
        <p:txBody>
          <a:bodyPr wrap="square" rtlCol="0">
            <a:spAutoFit/>
          </a:bodyPr>
          <a:lstStyle/>
          <a:p>
            <a:r>
              <a:rPr lang="en-CA" sz="2400" dirty="0">
                <a:solidFill>
                  <a:schemeClr val="bg1"/>
                </a:solidFill>
                <a:latin typeface="Calibri" panose="020F0502020204030204" pitchFamily="34" charset="0"/>
              </a:rPr>
              <a:t> </a:t>
            </a:r>
            <a:endParaRPr lang="en-CA" dirty="0"/>
          </a:p>
        </p:txBody>
      </p:sp>
    </p:spTree>
    <p:extLst>
      <p:ext uri="{BB962C8B-B14F-4D97-AF65-F5344CB8AC3E}">
        <p14:creationId xmlns:p14="http://schemas.microsoft.com/office/powerpoint/2010/main" val="33246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700"/>
            <a:ext cx="8839200" cy="6019800"/>
          </a:xfrm>
          <a:prstGeom prst="rect">
            <a:avLst/>
          </a:prstGeom>
        </p:spPr>
        <p:txBody>
          <a:bodyPr>
            <a:normAutofit/>
          </a:bodyPr>
          <a:lstStyle/>
          <a:p>
            <a:pPr>
              <a:buFont typeface="Wingdings" pitchFamily="2" charset="2"/>
              <a:buChar char="Ø"/>
            </a:pPr>
            <a:r>
              <a:rPr lang="en-US" sz="2800" b="1" i="0" dirty="0" err="1" smtClean="0">
                <a:solidFill>
                  <a:schemeClr val="bg1"/>
                </a:solidFill>
                <a:latin typeface="Calibri" pitchFamily="34" charset="0"/>
              </a:rPr>
              <a:t>Coriolis</a:t>
            </a:r>
            <a:r>
              <a:rPr lang="en-US" sz="2800" b="1" i="0" dirty="0" smtClean="0">
                <a:solidFill>
                  <a:schemeClr val="bg1"/>
                </a:solidFill>
                <a:latin typeface="Calibri" pitchFamily="34" charset="0"/>
              </a:rPr>
              <a:t> Effect</a:t>
            </a:r>
          </a:p>
          <a:p>
            <a:r>
              <a:rPr lang="en-US" sz="2400" i="0" dirty="0" smtClean="0">
                <a:solidFill>
                  <a:schemeClr val="bg1"/>
                </a:solidFill>
                <a:latin typeface="Calibri" pitchFamily="34" charset="0"/>
              </a:rPr>
              <a:t>Earth </a:t>
            </a:r>
            <a:r>
              <a:rPr lang="en-US" sz="2400" i="0" dirty="0">
                <a:solidFill>
                  <a:schemeClr val="bg1"/>
                </a:solidFill>
                <a:latin typeface="Calibri" pitchFamily="34" charset="0"/>
              </a:rPr>
              <a:t>is constantly rotating and the atmosphere rotates with </a:t>
            </a:r>
            <a:r>
              <a:rPr lang="en-US" sz="2400" i="0" dirty="0" smtClean="0">
                <a:solidFill>
                  <a:schemeClr val="bg1"/>
                </a:solidFill>
                <a:latin typeface="Calibri" pitchFamily="34" charset="0"/>
              </a:rPr>
              <a:t>it</a:t>
            </a:r>
          </a:p>
          <a:p>
            <a:r>
              <a:rPr lang="en-US" sz="2400" i="0" dirty="0" smtClean="0">
                <a:solidFill>
                  <a:schemeClr val="bg1"/>
                </a:solidFill>
                <a:latin typeface="Calibri" pitchFamily="34" charset="0"/>
              </a:rPr>
              <a:t>The Earth </a:t>
            </a:r>
            <a:r>
              <a:rPr lang="en-US" sz="2400" i="0" dirty="0">
                <a:solidFill>
                  <a:schemeClr val="bg1"/>
                </a:solidFill>
                <a:latin typeface="Calibri" pitchFamily="34" charset="0"/>
              </a:rPr>
              <a:t>rotates </a:t>
            </a:r>
            <a:r>
              <a:rPr lang="en-US" sz="2400" i="0" dirty="0" smtClean="0">
                <a:solidFill>
                  <a:schemeClr val="bg1"/>
                </a:solidFill>
                <a:latin typeface="Calibri" pitchFamily="34" charset="0"/>
              </a:rPr>
              <a:t>faster at the Equator than the poles.</a:t>
            </a:r>
            <a:endParaRPr lang="en-US" sz="2400" i="0" dirty="0">
              <a:solidFill>
                <a:schemeClr val="bg1"/>
              </a:solidFill>
              <a:latin typeface="Calibri" pitchFamily="34" charset="0"/>
            </a:endParaRPr>
          </a:p>
          <a:p>
            <a:r>
              <a:rPr lang="en-US" sz="2400" i="0" dirty="0">
                <a:solidFill>
                  <a:schemeClr val="bg1"/>
                </a:solidFill>
                <a:latin typeface="Calibri" pitchFamily="34" charset="0"/>
              </a:rPr>
              <a:t>This uneven rotation causes the convection </a:t>
            </a:r>
            <a:r>
              <a:rPr lang="en-US" sz="2400" i="0" dirty="0" smtClean="0">
                <a:solidFill>
                  <a:schemeClr val="bg1"/>
                </a:solidFill>
                <a:latin typeface="Calibri" pitchFamily="34" charset="0"/>
              </a:rPr>
              <a:t>cells </a:t>
            </a:r>
            <a:r>
              <a:rPr lang="en-US" sz="2400" i="0" dirty="0">
                <a:solidFill>
                  <a:schemeClr val="bg1"/>
                </a:solidFill>
                <a:latin typeface="Calibri" pitchFamily="34" charset="0"/>
              </a:rPr>
              <a:t>(and anything else in the atmosphere like airplanes, missiles, space shuttles) to veer to the sideways!</a:t>
            </a:r>
          </a:p>
          <a:p>
            <a:r>
              <a:rPr lang="en-US" sz="2400" i="0" dirty="0" smtClean="0">
                <a:solidFill>
                  <a:schemeClr val="bg1"/>
                </a:solidFill>
                <a:latin typeface="Calibri" pitchFamily="34" charset="0"/>
              </a:rPr>
              <a:t>This tendency is called </a:t>
            </a:r>
          </a:p>
          <a:p>
            <a:pPr marL="0" indent="0">
              <a:buNone/>
            </a:pPr>
            <a:r>
              <a:rPr lang="en-US" sz="2400" i="0" dirty="0">
                <a:solidFill>
                  <a:schemeClr val="bg1"/>
                </a:solidFill>
                <a:latin typeface="Calibri" pitchFamily="34" charset="0"/>
              </a:rPr>
              <a:t> </a:t>
            </a:r>
            <a:r>
              <a:rPr lang="en-US" sz="2400" i="0" dirty="0" smtClean="0">
                <a:solidFill>
                  <a:schemeClr val="bg1"/>
                </a:solidFill>
                <a:latin typeface="Calibri" pitchFamily="34" charset="0"/>
              </a:rPr>
              <a:t>   the </a:t>
            </a:r>
            <a:r>
              <a:rPr lang="en-US" sz="2400" b="1" i="0" dirty="0" err="1" smtClean="0">
                <a:solidFill>
                  <a:schemeClr val="bg1"/>
                </a:solidFill>
                <a:latin typeface="Calibri" pitchFamily="34" charset="0"/>
              </a:rPr>
              <a:t>Coriolis</a:t>
            </a:r>
            <a:r>
              <a:rPr lang="en-US" sz="2400" b="1" i="0" dirty="0" smtClean="0">
                <a:solidFill>
                  <a:schemeClr val="bg1"/>
                </a:solidFill>
                <a:latin typeface="Calibri" pitchFamily="34" charset="0"/>
              </a:rPr>
              <a:t> </a:t>
            </a:r>
            <a:r>
              <a:rPr lang="en-US" sz="2400" b="1" i="0" dirty="0" smtClean="0">
                <a:solidFill>
                  <a:schemeClr val="bg1"/>
                </a:solidFill>
              </a:rPr>
              <a:t>effect</a:t>
            </a:r>
            <a:r>
              <a:rPr lang="en-US" sz="2400" i="0" dirty="0" smtClean="0">
                <a:solidFill>
                  <a:schemeClr val="bg1"/>
                </a:solidFill>
              </a:rPr>
              <a:t>.</a:t>
            </a:r>
          </a:p>
          <a:p>
            <a:endParaRPr lang="en-US" dirty="0" smtClean="0"/>
          </a:p>
          <a:p>
            <a:endParaRPr lang="en-US" dirty="0" smtClean="0"/>
          </a:p>
          <a:p>
            <a:pPr>
              <a:buNone/>
            </a:pPr>
            <a:r>
              <a:rPr lang="en-US" dirty="0" smtClean="0"/>
              <a:t>   </a:t>
            </a:r>
            <a:r>
              <a:rPr lang="en-US" dirty="0" smtClean="0">
                <a:hlinkClick r:id="rId2"/>
              </a:rPr>
              <a:t>Coriolis effect </a:t>
            </a:r>
            <a:endParaRPr lang="en-US" dirty="0" smtClean="0"/>
          </a:p>
        </p:txBody>
      </p:sp>
      <p:pic>
        <p:nvPicPr>
          <p:cNvPr id="5122" name="Picture 2" descr="http://t1.gstatic.com/images?q=tbn:A72pCWRz2bkWfM:http://www.black-cat-studios.com/catalog/earth2/imag007.jpg&amp;t=1"/>
          <p:cNvPicPr>
            <a:picLocks noChangeAspect="1" noChangeArrowheads="1"/>
          </p:cNvPicPr>
          <p:nvPr/>
        </p:nvPicPr>
        <p:blipFill>
          <a:blip r:embed="rId3" cstate="print"/>
          <a:srcRect/>
          <a:stretch>
            <a:fillRect/>
          </a:stretch>
        </p:blipFill>
        <p:spPr bwMode="auto">
          <a:xfrm>
            <a:off x="3919496" y="2209800"/>
            <a:ext cx="5140408" cy="3962400"/>
          </a:xfrm>
          <a:prstGeom prst="rect">
            <a:avLst/>
          </a:prstGeom>
          <a:noFill/>
        </p:spPr>
      </p:pic>
    </p:spTree>
    <p:extLst>
      <p:ext uri="{BB962C8B-B14F-4D97-AF65-F5344CB8AC3E}">
        <p14:creationId xmlns:p14="http://schemas.microsoft.com/office/powerpoint/2010/main" val="191085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8991600" cy="4038600"/>
          </a:xfrm>
        </p:spPr>
        <p:txBody>
          <a:bodyPr>
            <a:normAutofit lnSpcReduction="10000"/>
          </a:bodyPr>
          <a:lstStyle/>
          <a:p>
            <a:pPr>
              <a:buFont typeface="Wingdings" pitchFamily="2" charset="2"/>
              <a:buChar char="Ø"/>
            </a:pPr>
            <a:r>
              <a:rPr lang="en-US" sz="2800" b="1" i="0" dirty="0" smtClean="0">
                <a:solidFill>
                  <a:schemeClr val="bg1"/>
                </a:solidFill>
                <a:latin typeface="Calibri" pitchFamily="34" charset="0"/>
              </a:rPr>
              <a:t>Patterns of Wind Movement</a:t>
            </a:r>
          </a:p>
          <a:p>
            <a:pPr marL="0" indent="0">
              <a:buNone/>
            </a:pPr>
            <a:endParaRPr lang="en-CA" sz="800" i="0" dirty="0" smtClean="0">
              <a:solidFill>
                <a:schemeClr val="bg1"/>
              </a:solidFill>
              <a:latin typeface="Calibri" pitchFamily="34" charset="0"/>
            </a:endParaRPr>
          </a:p>
          <a:p>
            <a:r>
              <a:rPr lang="en-CA" sz="2400" i="0" dirty="0">
                <a:solidFill>
                  <a:schemeClr val="bg1"/>
                </a:solidFill>
                <a:latin typeface="Calibri" pitchFamily="34" charset="0"/>
              </a:rPr>
              <a:t>There are 4 main wind belts on Earth.</a:t>
            </a:r>
          </a:p>
          <a:p>
            <a:r>
              <a:rPr lang="en-CA" sz="2400" i="0" dirty="0" smtClean="0">
                <a:solidFill>
                  <a:schemeClr val="bg1"/>
                </a:solidFill>
                <a:latin typeface="Calibri" pitchFamily="34" charset="0"/>
              </a:rPr>
              <a:t>Winds </a:t>
            </a:r>
            <a:r>
              <a:rPr lang="en-CA" sz="2400" i="0" dirty="0">
                <a:solidFill>
                  <a:schemeClr val="bg1"/>
                </a:solidFill>
                <a:latin typeface="Calibri" pitchFamily="34" charset="0"/>
              </a:rPr>
              <a:t>are names based on the direction they originate from</a:t>
            </a:r>
          </a:p>
          <a:p>
            <a:r>
              <a:rPr lang="en-US" sz="2400" i="0" dirty="0" smtClean="0">
                <a:solidFill>
                  <a:schemeClr val="bg1"/>
                </a:solidFill>
                <a:latin typeface="Calibri" pitchFamily="34" charset="0"/>
              </a:rPr>
              <a:t>Due to the </a:t>
            </a:r>
            <a:r>
              <a:rPr lang="en-US" sz="2400" i="0" dirty="0" err="1" smtClean="0">
                <a:solidFill>
                  <a:schemeClr val="bg1"/>
                </a:solidFill>
                <a:latin typeface="Calibri" pitchFamily="34" charset="0"/>
              </a:rPr>
              <a:t>coriolis</a:t>
            </a:r>
            <a:r>
              <a:rPr lang="en-US" sz="2400" i="0" dirty="0" smtClean="0">
                <a:solidFill>
                  <a:schemeClr val="bg1"/>
                </a:solidFill>
                <a:latin typeface="Calibri" pitchFamily="34" charset="0"/>
              </a:rPr>
              <a:t> effect, the </a:t>
            </a:r>
            <a:r>
              <a:rPr lang="en-US" sz="2400" b="1" i="0" dirty="0">
                <a:solidFill>
                  <a:schemeClr val="bg1"/>
                </a:solidFill>
                <a:latin typeface="Calibri" pitchFamily="34" charset="0"/>
              </a:rPr>
              <a:t>T</a:t>
            </a:r>
            <a:r>
              <a:rPr lang="en-US" sz="2400" b="1" i="0" dirty="0" smtClean="0">
                <a:solidFill>
                  <a:schemeClr val="bg1"/>
                </a:solidFill>
                <a:latin typeface="Calibri" pitchFamily="34" charset="0"/>
              </a:rPr>
              <a:t>rade </a:t>
            </a:r>
            <a:r>
              <a:rPr lang="en-US" sz="2400" b="1" i="0" dirty="0">
                <a:solidFill>
                  <a:schemeClr val="bg1"/>
                </a:solidFill>
                <a:latin typeface="Calibri" pitchFamily="34" charset="0"/>
              </a:rPr>
              <a:t>W</a:t>
            </a:r>
            <a:r>
              <a:rPr lang="en-US" sz="2400" b="1" i="0" dirty="0" smtClean="0">
                <a:solidFill>
                  <a:schemeClr val="bg1"/>
                </a:solidFill>
                <a:latin typeface="Calibri" pitchFamily="34" charset="0"/>
              </a:rPr>
              <a:t>inds </a:t>
            </a:r>
            <a:r>
              <a:rPr lang="en-US" sz="2400" i="0" dirty="0" smtClean="0">
                <a:solidFill>
                  <a:schemeClr val="bg1"/>
                </a:solidFill>
                <a:latin typeface="Calibri" pitchFamily="34" charset="0"/>
              </a:rPr>
              <a:t>move from </a:t>
            </a:r>
            <a:r>
              <a:rPr lang="en-US" sz="2400" i="0" smtClean="0">
                <a:solidFill>
                  <a:schemeClr val="bg1"/>
                </a:solidFill>
                <a:latin typeface="Calibri" pitchFamily="34" charset="0"/>
              </a:rPr>
              <a:t>the northeast </a:t>
            </a:r>
            <a:r>
              <a:rPr lang="en-US" sz="2400" i="0" dirty="0" smtClean="0">
                <a:solidFill>
                  <a:schemeClr val="bg1"/>
                </a:solidFill>
                <a:latin typeface="Calibri" pitchFamily="34" charset="0"/>
              </a:rPr>
              <a:t>to the west in the Northern hemisphere, and from southeast to the west in the Southern hemisphere. </a:t>
            </a:r>
          </a:p>
          <a:p>
            <a:r>
              <a:rPr lang="en-US" sz="2400" i="0" dirty="0" smtClean="0">
                <a:solidFill>
                  <a:schemeClr val="bg1"/>
                </a:solidFill>
                <a:latin typeface="Calibri" pitchFamily="34" charset="0"/>
              </a:rPr>
              <a:t>The </a:t>
            </a:r>
            <a:r>
              <a:rPr lang="en-US" sz="2400" b="1" i="0" dirty="0" err="1">
                <a:solidFill>
                  <a:schemeClr val="bg1"/>
                </a:solidFill>
                <a:latin typeface="Calibri" pitchFamily="34" charset="0"/>
              </a:rPr>
              <a:t>W</a:t>
            </a:r>
            <a:r>
              <a:rPr lang="en-US" sz="2400" b="1" i="0" dirty="0" err="1" smtClean="0">
                <a:solidFill>
                  <a:schemeClr val="bg1"/>
                </a:solidFill>
                <a:latin typeface="Calibri" pitchFamily="34" charset="0"/>
              </a:rPr>
              <a:t>esterlies</a:t>
            </a:r>
            <a:r>
              <a:rPr lang="en-US" sz="2400" i="0" dirty="0" smtClean="0">
                <a:solidFill>
                  <a:schemeClr val="bg1"/>
                </a:solidFill>
                <a:latin typeface="Calibri" pitchFamily="34" charset="0"/>
              </a:rPr>
              <a:t> move from the west, towards the east.  </a:t>
            </a:r>
          </a:p>
          <a:p>
            <a:pPr>
              <a:buNone/>
            </a:pPr>
            <a:endParaRPr lang="en-US" sz="2600" i="0" u="sng" dirty="0">
              <a:solidFill>
                <a:schemeClr val="bg1"/>
              </a:solidFill>
              <a:latin typeface="Calibri" pitchFamily="34" charset="0"/>
              <a:hlinkClick r:id="rId2"/>
            </a:endParaRPr>
          </a:p>
          <a:p>
            <a:pPr>
              <a:buNone/>
            </a:pPr>
            <a:r>
              <a:rPr lang="en-US" sz="2600" i="0" u="sng" dirty="0" smtClean="0">
                <a:solidFill>
                  <a:schemeClr val="bg1"/>
                </a:solidFill>
                <a:latin typeface="Calibri" pitchFamily="34" charset="0"/>
                <a:hlinkClick r:id="rId2"/>
              </a:rPr>
              <a:t>global wind patterns</a:t>
            </a:r>
            <a:endParaRPr lang="en-US" sz="2600" i="0" u="sng" dirty="0" smtClean="0">
              <a:solidFill>
                <a:schemeClr val="bg1"/>
              </a:solidFill>
              <a:latin typeface="Calibri" pitchFamily="34" charset="0"/>
            </a:endParaRPr>
          </a:p>
          <a:p>
            <a:pPr>
              <a:buNone/>
            </a:pPr>
            <a:endParaRPr lang="en-US" dirty="0" smtClean="0"/>
          </a:p>
          <a:p>
            <a:endParaRPr lang="en-US" dirty="0"/>
          </a:p>
        </p:txBody>
      </p:sp>
      <p:pic>
        <p:nvPicPr>
          <p:cNvPr id="5" name="Picture 6" descr="d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66018"/>
            <a:ext cx="5375564" cy="399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891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1945</TotalTime>
  <Words>1457</Words>
  <Application>Microsoft Office PowerPoint</Application>
  <PresentationFormat>On-screen Show (4:3)</PresentationFormat>
  <Paragraphs>177</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Arial Black</vt:lpstr>
      <vt:lpstr>Calibri</vt:lpstr>
      <vt:lpstr>Candara</vt:lpstr>
      <vt:lpstr>Wingdings</vt:lpstr>
      <vt:lpstr>Tradeshow</vt:lpstr>
      <vt:lpstr>Distributing the Heat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 Hydrosphere</vt:lpstr>
      <vt:lpstr>The Hydrologic Cycle </vt:lpstr>
      <vt:lpstr>PowerPoint Presentation</vt:lpstr>
      <vt:lpstr>PowerPoint Presentation</vt:lpstr>
      <vt:lpstr>PowerPoint Presentation</vt:lpstr>
      <vt:lpstr>How do water’s phase changes influence climate? </vt:lpstr>
      <vt:lpstr>Oceans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Lithosphere</vt:lpstr>
      <vt:lpstr>PowerPoint Presentation</vt:lpstr>
      <vt:lpstr>PowerPoint Presentation</vt:lpstr>
    </vt:vector>
  </TitlesOfParts>
  <Company>Black Gold Regional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10.3 – Distributing the Heat</dc:title>
  <dc:creator>BGRS</dc:creator>
  <cp:lastModifiedBy>Sharmagne Meckelborg</cp:lastModifiedBy>
  <cp:revision>123</cp:revision>
  <dcterms:created xsi:type="dcterms:W3CDTF">2011-01-10T23:42:33Z</dcterms:created>
  <dcterms:modified xsi:type="dcterms:W3CDTF">2017-10-05T16:55:56Z</dcterms:modified>
</cp:coreProperties>
</file>