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300" r:id="rId2"/>
    <p:sldId id="304" r:id="rId3"/>
    <p:sldId id="301" r:id="rId4"/>
    <p:sldId id="302" r:id="rId5"/>
    <p:sldId id="305" r:id="rId6"/>
    <p:sldId id="307" r:id="rId7"/>
    <p:sldId id="308" r:id="rId8"/>
    <p:sldId id="312" r:id="rId9"/>
    <p:sldId id="313" r:id="rId10"/>
    <p:sldId id="321" r:id="rId11"/>
    <p:sldId id="315" r:id="rId12"/>
    <p:sldId id="317" r:id="rId13"/>
    <p:sldId id="316" r:id="rId14"/>
    <p:sldId id="318" r:id="rId15"/>
    <p:sldId id="319" r:id="rId16"/>
    <p:sldId id="320" r:id="rId17"/>
    <p:sldId id="322" r:id="rId18"/>
    <p:sldId id="32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2" autoAdjust="0"/>
    <p:restoredTop sz="94660"/>
  </p:normalViewPr>
  <p:slideViewPr>
    <p:cSldViewPr>
      <p:cViewPr varScale="1">
        <p:scale>
          <a:sx n="81" d="100"/>
          <a:sy n="81" d="100"/>
        </p:scale>
        <p:origin x="84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ED90D9-2DCA-4186-9544-792A1714EA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C2632C-A1AE-4AAD-8D54-D4532B729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29CA51-AA74-437C-8999-49C5311E14D0}" type="datetimeFigureOut">
              <a:rPr lang="en-CA" smtClean="0"/>
              <a:pPr/>
              <a:t>27/10/2015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229D15-7EDA-4990-BEDE-94CCB4824D1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801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597287-B0B8-4E5A-8384-A2FAC7275895}" type="datetime1">
              <a:rPr lang="en-CA" smtClean="0"/>
              <a:pPr/>
              <a:t>27/10/2015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A127-15DF-4743-9D50-47B19679BD9B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0D746D-0E70-478A-B5F8-413C2E40B310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B3F1-B334-43ED-970B-83E8B0AD5489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3200"/>
            </a:lvl1pPr>
            <a:lvl2pPr marL="640080" indent="-274320">
              <a:buFont typeface="Wingdings" panose="05000000000000000000" pitchFamily="2" charset="2"/>
              <a:buChar char="Ø"/>
              <a:defRPr sz="2800"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371600" indent="-228600">
              <a:buFont typeface="Wingdings" panose="05000000000000000000" pitchFamily="2" charset="2"/>
              <a:buChar char="Ø"/>
              <a:defRPr/>
            </a:lvl4pPr>
            <a:lvl5pPr marL="18288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886E-4E3C-47CF-A0BC-6A3AFAC81DEA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Ø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371600" indent="-228600">
              <a:buFont typeface="Wingdings" panose="05000000000000000000" pitchFamily="2" charset="2"/>
              <a:buChar char="Ø"/>
              <a:defRPr/>
            </a:lvl4pPr>
            <a:lvl5pPr marL="18288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Ø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371600" indent="-228600">
              <a:buFont typeface="Wingdings" panose="05000000000000000000" pitchFamily="2" charset="2"/>
              <a:buChar char="Ø"/>
              <a:defRPr/>
            </a:lvl4pPr>
            <a:lvl5pPr marL="1828800" indent="-228600">
              <a:buFont typeface="Wingdings" panose="05000000000000000000" pitchFamily="2" charset="2"/>
              <a:buChar char="Ø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F7BF8D-95BA-471D-8334-18BA09659D1F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4BDB1E-2218-4BB3-A0A4-4F02DA195E76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196-30DE-4339-A163-AE52CC2CBDCE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B5E50-EC3E-40C6-96E3-928700A5DEC7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14D-CFB8-4D9D-A5C3-79069D0A3080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B9F0AE0-86DE-4F00-BD9A-13C4DC4464D5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7F4E88-8506-4527-95B1-3DF57B03717A}" type="datetime1">
              <a:rPr lang="en-CA" smtClean="0"/>
              <a:pPr/>
              <a:t>27/10/2015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BF64BD-1115-4390-8E25-95EF18182E1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80" y="-531440"/>
            <a:ext cx="8947720" cy="1828800"/>
          </a:xfrm>
        </p:spPr>
        <p:txBody>
          <a:bodyPr/>
          <a:lstStyle/>
          <a:p>
            <a:r>
              <a:rPr lang="en-CA" dirty="0" smtClean="0"/>
              <a:t>Introduction to Nutrient Cycles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Science 10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248400"/>
            <a:ext cx="533400" cy="381000"/>
          </a:xfrm>
        </p:spPr>
        <p:txBody>
          <a:bodyPr>
            <a:normAutofit/>
          </a:bodyPr>
          <a:lstStyle/>
          <a:p>
            <a:fld id="{BEBF64BD-1115-4390-8E25-95EF18182E1B}" type="slidenum">
              <a:rPr lang="en-CA" smtClean="0"/>
              <a:pPr/>
              <a:t>1</a:t>
            </a:fld>
            <a:endParaRPr lang="en-CA"/>
          </a:p>
        </p:txBody>
      </p:sp>
      <p:pic>
        <p:nvPicPr>
          <p:cNvPr id="6" name="Picture 2" descr="http://www.sswm.info/sites/default/files/toolbox/WWW%20PIKECONSERVATION%202010%20Nutrient%20Cy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56792"/>
            <a:ext cx="4527647" cy="411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0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 Activities &amp; the C Cycle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800" u="sng" dirty="0"/>
              <a:t>1. Burning Fossil Fuels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CO</a:t>
            </a:r>
            <a:r>
              <a:rPr lang="en-US" altLang="en-US" baseline="-25000" dirty="0"/>
              <a:t>2</a:t>
            </a:r>
            <a:r>
              <a:rPr lang="en-US" altLang="en-US" dirty="0"/>
              <a:t> in atmosphere has increased 30% in past 160 years</a:t>
            </a:r>
            <a:r>
              <a:rPr lang="en-US" altLang="en-US" dirty="0" smtClean="0"/>
              <a:t>. In </a:t>
            </a:r>
            <a:r>
              <a:rPr lang="en-US" altLang="en-US" dirty="0"/>
              <a:t>the 160,000 years before that, it only increased 1-3%.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Carbon is removed from long-term </a:t>
            </a:r>
            <a:r>
              <a:rPr lang="en-US" altLang="en-US" dirty="0" smtClean="0"/>
              <a:t>stores by combustion of coal, oil, &amp; gas. </a:t>
            </a:r>
            <a:endParaRPr lang="en-US" altLang="en-US" dirty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altLang="en-US" dirty="0"/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800" u="sng" dirty="0"/>
              <a:t>2. </a:t>
            </a:r>
            <a:r>
              <a:rPr lang="en-US" altLang="en-US" sz="2800" u="sng" dirty="0" smtClean="0"/>
              <a:t>Deforestation</a:t>
            </a:r>
            <a:endParaRPr lang="en-US" altLang="en-US" sz="2800" dirty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Trees absorb CO</a:t>
            </a:r>
            <a:r>
              <a:rPr lang="en-US" altLang="en-US" baseline="-25000" dirty="0"/>
              <a:t>2</a:t>
            </a:r>
            <a:r>
              <a:rPr lang="en-US" altLang="en-US" dirty="0"/>
              <a:t>, so when they are cut down, CO</a:t>
            </a:r>
            <a:r>
              <a:rPr lang="en-US" altLang="en-US" baseline="-25000" dirty="0"/>
              <a:t>2</a:t>
            </a:r>
            <a:r>
              <a:rPr lang="en-US" altLang="en-US" dirty="0"/>
              <a:t> is released into the air.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Other </a:t>
            </a:r>
            <a:r>
              <a:rPr lang="en-US" altLang="en-US" dirty="0"/>
              <a:t>crops don’t remove as much CO</a:t>
            </a:r>
            <a:r>
              <a:rPr lang="en-US" altLang="en-US" baseline="-25000" dirty="0"/>
              <a:t>2</a:t>
            </a:r>
            <a:endParaRPr lang="en-US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248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Nitrogen Cycle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Makes up DNA &amp; proteins </a:t>
            </a:r>
            <a:r>
              <a:rPr lang="en-CA" dirty="0" smtClean="0"/>
              <a:t>(</a:t>
            </a:r>
            <a:r>
              <a:rPr lang="en-CA" dirty="0"/>
              <a:t>muscle function).</a:t>
            </a:r>
          </a:p>
          <a:p>
            <a:r>
              <a:rPr lang="en-CA" dirty="0"/>
              <a:t>Help plants grow.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u="sng" dirty="0" smtClean="0"/>
              <a:t>Where </a:t>
            </a:r>
            <a:r>
              <a:rPr lang="en-CA" u="sng" dirty="0"/>
              <a:t>Nitrogen is Found:</a:t>
            </a:r>
          </a:p>
          <a:p>
            <a:r>
              <a:rPr lang="en-CA" dirty="0"/>
              <a:t>Atmosphere (78% is N</a:t>
            </a:r>
            <a:r>
              <a:rPr lang="en-CA" baseline="-25000" dirty="0"/>
              <a:t>2</a:t>
            </a:r>
            <a:r>
              <a:rPr lang="en-CA" dirty="0"/>
              <a:t>)</a:t>
            </a:r>
          </a:p>
          <a:p>
            <a:r>
              <a:rPr lang="en-CA" dirty="0"/>
              <a:t>Oceans</a:t>
            </a:r>
          </a:p>
          <a:p>
            <a:r>
              <a:rPr lang="en-CA" dirty="0"/>
              <a:t>Organic matter in soil</a:t>
            </a:r>
          </a:p>
          <a:p>
            <a:r>
              <a:rPr lang="en-CA" dirty="0"/>
              <a:t>Lakes, marshes, organisms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8" name="Picture 4" descr="239px-DNA_Overview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7" t="2158" r="9659"/>
          <a:stretch>
            <a:fillRect/>
          </a:stretch>
        </p:blipFill>
        <p:spPr bwMode="auto">
          <a:xfrm>
            <a:off x="5868144" y="2132856"/>
            <a:ext cx="1709808" cy="42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58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Nitrogen Cycle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dirty="0"/>
              <a:t>Earth’s atmosphere is 78% N</a:t>
            </a:r>
            <a:r>
              <a:rPr lang="en-CA" baseline="-25000" dirty="0"/>
              <a:t>2</a:t>
            </a:r>
            <a:r>
              <a:rPr lang="en-CA" dirty="0"/>
              <a:t> </a:t>
            </a:r>
            <a:r>
              <a:rPr lang="en-CA" dirty="0" smtClean="0"/>
              <a:t>(</a:t>
            </a:r>
            <a:r>
              <a:rPr lang="en-CA" u="sng" dirty="0" smtClean="0"/>
              <a:t>nitrogen gas</a:t>
            </a:r>
            <a:r>
              <a:rPr lang="en-CA" dirty="0" smtClean="0"/>
              <a:t>) but </a:t>
            </a:r>
            <a:r>
              <a:rPr lang="en-CA" dirty="0"/>
              <a:t>most organisms cannot use this nitrogen </a:t>
            </a:r>
            <a:r>
              <a:rPr lang="en-CA" dirty="0" smtClean="0"/>
              <a:t>directly.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CA" altLang="en-US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altLang="en-US" dirty="0" smtClean="0"/>
              <a:t>Plants </a:t>
            </a:r>
            <a:r>
              <a:rPr lang="en-US" altLang="en-US" dirty="0"/>
              <a:t>can use NO</a:t>
            </a:r>
            <a:r>
              <a:rPr lang="en-US" altLang="en-US" baseline="-25000" dirty="0"/>
              <a:t>3</a:t>
            </a:r>
            <a:r>
              <a:rPr lang="en-US" altLang="en-US" baseline="30000" dirty="0"/>
              <a:t>-</a:t>
            </a:r>
            <a:r>
              <a:rPr lang="en-US" altLang="en-US" dirty="0"/>
              <a:t> (</a:t>
            </a:r>
            <a:r>
              <a:rPr lang="en-US" altLang="en-US" u="sng" dirty="0"/>
              <a:t>nitrate</a:t>
            </a:r>
            <a:r>
              <a:rPr lang="en-US" altLang="en-US" dirty="0"/>
              <a:t>) and NH</a:t>
            </a:r>
            <a:r>
              <a:rPr lang="en-US" altLang="en-US" baseline="-25000" dirty="0"/>
              <a:t>4</a:t>
            </a:r>
            <a:r>
              <a:rPr lang="en-US" altLang="en-US" baseline="30000" dirty="0"/>
              <a:t>+</a:t>
            </a:r>
            <a:r>
              <a:rPr lang="en-US" altLang="en-US" dirty="0"/>
              <a:t> (</a:t>
            </a:r>
            <a:r>
              <a:rPr lang="en-US" altLang="en-US" u="sng" dirty="0"/>
              <a:t>ammonium</a:t>
            </a:r>
            <a:r>
              <a:rPr lang="en-US" altLang="en-US" dirty="0" smtClean="0"/>
              <a:t>).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US" altLang="en-US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dirty="0"/>
              <a:t>Nitrogen becomes usable when is “fixed” – pulled from the air and bonded with other elements to make new compounds.  This process is called </a:t>
            </a:r>
            <a:r>
              <a:rPr lang="en-CA" u="sng" dirty="0"/>
              <a:t>nitrogen fixation.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6892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Nitrogen Cycle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589566"/>
            <a:ext cx="4388296" cy="5268433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1. </a:t>
            </a:r>
            <a:r>
              <a:rPr lang="en-CA" sz="3200" dirty="0"/>
              <a:t>Nitrogen moves </a:t>
            </a:r>
            <a:r>
              <a:rPr lang="en-CA" sz="3200" dirty="0" smtClean="0"/>
              <a:t>from the </a:t>
            </a:r>
            <a:r>
              <a:rPr lang="en-CA" sz="3200" u="sng" dirty="0"/>
              <a:t>atmosphere</a:t>
            </a:r>
            <a:r>
              <a:rPr lang="en-CA" sz="3200" dirty="0"/>
              <a:t> to the </a:t>
            </a:r>
            <a:r>
              <a:rPr lang="en-CA" sz="3200" u="sng" dirty="0"/>
              <a:t>soil</a:t>
            </a:r>
            <a:r>
              <a:rPr lang="en-CA" sz="3200" dirty="0"/>
              <a:t> or </a:t>
            </a:r>
            <a:r>
              <a:rPr lang="en-CA" sz="3200" u="sng" dirty="0"/>
              <a:t>water </a:t>
            </a:r>
            <a:r>
              <a:rPr lang="en-CA" sz="3200" dirty="0"/>
              <a:t>through </a:t>
            </a:r>
            <a:r>
              <a:rPr lang="en-CA" sz="3200" u="sng" dirty="0"/>
              <a:t>nitrogen fixation</a:t>
            </a:r>
            <a:r>
              <a:rPr lang="en-CA" sz="3200" dirty="0" smtClean="0"/>
              <a:t>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altLang="en-US" dirty="0" smtClean="0"/>
              <a:t>Lightning  </a:t>
            </a:r>
            <a:r>
              <a:rPr lang="en-US" altLang="en-US" dirty="0"/>
              <a:t>changes  N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 NO</a:t>
            </a:r>
            <a:r>
              <a:rPr lang="en-US" altLang="en-US" baseline="-25000" dirty="0" smtClean="0">
                <a:sym typeface="Wingdings" panose="05000000000000000000" pitchFamily="2" charset="2"/>
              </a:rPr>
              <a:t>3</a:t>
            </a:r>
            <a:r>
              <a:rPr lang="en-US" altLang="en-US" baseline="30000" dirty="0" smtClean="0">
                <a:sym typeface="Wingdings" panose="05000000000000000000" pitchFamily="2" charset="2"/>
              </a:rPr>
              <a:t>-</a:t>
            </a:r>
            <a:r>
              <a:rPr lang="en-US" altLang="en-US" dirty="0" smtClean="0">
                <a:sym typeface="Wingdings" panose="05000000000000000000" pitchFamily="2" charset="2"/>
              </a:rPr>
              <a:t>.  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altLang="en-US" dirty="0" smtClean="0">
                <a:sym typeface="Wingdings" panose="05000000000000000000" pitchFamily="2" charset="2"/>
              </a:rPr>
              <a:t>Rain </a:t>
            </a:r>
            <a:r>
              <a:rPr lang="en-US" altLang="en-US" dirty="0">
                <a:sym typeface="Wingdings" panose="05000000000000000000" pitchFamily="2" charset="2"/>
              </a:rPr>
              <a:t>washes nitrate into soil. 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altLang="en-US" dirty="0" smtClean="0">
                <a:sym typeface="Wingdings" panose="05000000000000000000" pitchFamily="2" charset="2"/>
              </a:rPr>
              <a:t>Bacteria </a:t>
            </a:r>
            <a:r>
              <a:rPr lang="en-US" altLang="en-US" dirty="0">
                <a:sym typeface="Wingdings" panose="05000000000000000000" pitchFamily="2" charset="2"/>
              </a:rPr>
              <a:t>in soil (</a:t>
            </a:r>
            <a:r>
              <a:rPr lang="en-US" altLang="en-US" i="1" dirty="0">
                <a:sym typeface="Wingdings" panose="05000000000000000000" pitchFamily="2" charset="2"/>
              </a:rPr>
              <a:t>rhizobium</a:t>
            </a:r>
            <a:r>
              <a:rPr lang="en-US" altLang="en-US" dirty="0">
                <a:sym typeface="Wingdings" panose="05000000000000000000" pitchFamily="2" charset="2"/>
              </a:rPr>
              <a:t>) &amp; cyanobacteria in water</a:t>
            </a:r>
          </a:p>
          <a:p>
            <a:pPr marL="990600" lvl="1" indent="-533400">
              <a:lnSpc>
                <a:spcPct val="90000"/>
              </a:lnSpc>
              <a:buNone/>
              <a:defRPr/>
            </a:pPr>
            <a:r>
              <a:rPr lang="en-US" altLang="en-US" dirty="0">
                <a:sym typeface="Wingdings" panose="05000000000000000000" pitchFamily="2" charset="2"/>
              </a:rPr>
              <a:t>	change </a:t>
            </a:r>
            <a:r>
              <a:rPr lang="en-US" altLang="en-US" dirty="0"/>
              <a:t>N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 NH</a:t>
            </a:r>
            <a:r>
              <a:rPr lang="en-US" alt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altLang="en-US" baseline="30000" dirty="0" smtClean="0">
                <a:sym typeface="Wingdings" panose="05000000000000000000" pitchFamily="2" charset="2"/>
              </a:rPr>
              <a:t>+</a:t>
            </a:r>
            <a:r>
              <a:rPr lang="en-US" altLang="en-US" dirty="0" smtClean="0">
                <a:sym typeface="Wingdings" panose="05000000000000000000" pitchFamily="2" charset="2"/>
              </a:rPr>
              <a:t>.</a:t>
            </a:r>
            <a:endParaRPr lang="en-CA" dirty="0"/>
          </a:p>
          <a:p>
            <a:pPr lvl="1"/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13</a:t>
            </a:fld>
            <a:endParaRPr lang="en-CA"/>
          </a:p>
        </p:txBody>
      </p:sp>
      <p:pic>
        <p:nvPicPr>
          <p:cNvPr id="7" name="il_fi" descr="http://bioh.wikispaces.com/file/view/36-16-NitrogenCycle-L.gif/31445777/36-16-NitrogenCycle-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60848"/>
            <a:ext cx="4483968" cy="34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67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Nitrogen Cycle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0" y="1645435"/>
            <a:ext cx="4388296" cy="526843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CA" sz="3200" dirty="0" smtClean="0"/>
              <a:t>2. Nitrogen </a:t>
            </a:r>
            <a:r>
              <a:rPr lang="en-CA" sz="3200" dirty="0"/>
              <a:t>moves from the soil and water to </a:t>
            </a:r>
            <a:r>
              <a:rPr lang="en-CA" sz="3200" u="sng" dirty="0"/>
              <a:t>plants</a:t>
            </a:r>
            <a:r>
              <a:rPr lang="en-CA" sz="3200" dirty="0"/>
              <a:t> and </a:t>
            </a:r>
            <a:r>
              <a:rPr lang="en-CA" sz="3200" u="sng" dirty="0"/>
              <a:t>animals</a:t>
            </a:r>
            <a:r>
              <a:rPr lang="en-CA" sz="3200" dirty="0"/>
              <a:t>. </a:t>
            </a:r>
          </a:p>
          <a:p>
            <a:pPr lvl="1"/>
            <a:r>
              <a:rPr lang="en-CA" sz="2800" dirty="0" smtClean="0"/>
              <a:t>Animals </a:t>
            </a:r>
            <a:r>
              <a:rPr lang="en-CA" sz="2800" dirty="0"/>
              <a:t>get the nitrogen they need by eating plants or other animals that contain nitrogen. </a:t>
            </a:r>
          </a:p>
          <a:p>
            <a:pPr marL="0" indent="0">
              <a:buNone/>
            </a:pPr>
            <a:endParaRPr lang="en-CA" sz="3200" dirty="0"/>
          </a:p>
          <a:p>
            <a:pPr marL="0" indent="0">
              <a:buNone/>
            </a:pPr>
            <a:r>
              <a:rPr lang="en-CA" sz="3200" dirty="0" smtClean="0"/>
              <a:t>3. Nitrogen </a:t>
            </a:r>
            <a:r>
              <a:rPr lang="en-CA" sz="3200" dirty="0"/>
              <a:t>moves from plants and animals back to the </a:t>
            </a:r>
            <a:r>
              <a:rPr lang="en-CA" sz="3200" u="sng" dirty="0"/>
              <a:t>soil</a:t>
            </a:r>
            <a:r>
              <a:rPr lang="en-CA" sz="3200" dirty="0"/>
              <a:t> and </a:t>
            </a:r>
            <a:r>
              <a:rPr lang="en-CA" sz="3200" u="sng" dirty="0"/>
              <a:t>water</a:t>
            </a:r>
            <a:r>
              <a:rPr lang="en-CA" sz="3200" dirty="0"/>
              <a:t>. </a:t>
            </a:r>
          </a:p>
          <a:p>
            <a:pPr lvl="1"/>
            <a:r>
              <a:rPr lang="en-CA" sz="2800" dirty="0"/>
              <a:t>When organisms die, their bodies decompose bringing the nitrogen into soil </a:t>
            </a:r>
            <a:r>
              <a:rPr lang="en-CA" sz="2800" dirty="0" smtClean="0"/>
              <a:t>or water</a:t>
            </a:r>
            <a:r>
              <a:rPr lang="en-CA" sz="2800" dirty="0"/>
              <a:t>. </a:t>
            </a:r>
          </a:p>
          <a:p>
            <a:pPr lvl="0"/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14</a:t>
            </a:fld>
            <a:endParaRPr lang="en-CA"/>
          </a:p>
        </p:txBody>
      </p:sp>
      <p:pic>
        <p:nvPicPr>
          <p:cNvPr id="7" name="il_fi" descr="http://bioh.wikispaces.com/file/view/36-16-NitrogenCycle-L.gif/31445777/36-16-NitrogenCycle-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08" y="2060848"/>
            <a:ext cx="4483968" cy="34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07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Nitrogen Cycle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628801"/>
            <a:ext cx="4104456" cy="4464496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CA" sz="3200" dirty="0" smtClean="0"/>
              <a:t>4. Nitrogen </a:t>
            </a:r>
            <a:r>
              <a:rPr lang="en-CA" sz="3200" dirty="0"/>
              <a:t>moves </a:t>
            </a:r>
            <a:r>
              <a:rPr lang="en-CA" sz="3200" dirty="0" smtClean="0"/>
              <a:t>from the </a:t>
            </a:r>
            <a:r>
              <a:rPr lang="en-CA" sz="3200" dirty="0"/>
              <a:t>soil and water to the </a:t>
            </a:r>
            <a:r>
              <a:rPr lang="en-CA" sz="3200" u="sng" dirty="0" smtClean="0"/>
              <a:t>atmosphere</a:t>
            </a:r>
            <a:r>
              <a:rPr lang="en-CA" sz="3200" dirty="0" smtClean="0"/>
              <a:t>.</a:t>
            </a:r>
            <a:endParaRPr lang="en-CA" sz="3200" dirty="0"/>
          </a:p>
          <a:p>
            <a:pPr lvl="1"/>
            <a:r>
              <a:rPr lang="en-CA" sz="2800" dirty="0" smtClean="0"/>
              <a:t>Certain bacteria can convert </a:t>
            </a:r>
            <a:r>
              <a:rPr lang="en-CA" sz="2800" dirty="0"/>
              <a:t>nitrogen </a:t>
            </a:r>
            <a:r>
              <a:rPr lang="en-CA" sz="2800" dirty="0" smtClean="0"/>
              <a:t>from the soil (</a:t>
            </a:r>
            <a:r>
              <a:rPr lang="en-US" altLang="en-US" sz="2800" dirty="0">
                <a:sym typeface="Wingdings" panose="05000000000000000000" pitchFamily="2" charset="2"/>
              </a:rPr>
              <a:t>NH</a:t>
            </a:r>
            <a:r>
              <a:rPr lang="en-US" altLang="en-US" sz="2800" baseline="-25000" dirty="0">
                <a:sym typeface="Wingdings" panose="05000000000000000000" pitchFamily="2" charset="2"/>
              </a:rPr>
              <a:t>4</a:t>
            </a:r>
            <a:r>
              <a:rPr lang="en-US" altLang="en-US" sz="2800" baseline="30000" dirty="0" smtClean="0">
                <a:sym typeface="Wingdings" panose="05000000000000000000" pitchFamily="2" charset="2"/>
              </a:rPr>
              <a:t>+</a:t>
            </a:r>
            <a:r>
              <a:rPr lang="en-CA" sz="2800" dirty="0" smtClean="0"/>
              <a:t>) </a:t>
            </a:r>
            <a:r>
              <a:rPr lang="en-CA" sz="2800" dirty="0"/>
              <a:t>to nitrates</a:t>
            </a:r>
            <a:r>
              <a:rPr lang="en-CA" sz="2800" dirty="0" smtClean="0"/>
              <a:t>. This process is called </a:t>
            </a:r>
            <a:r>
              <a:rPr lang="en-CA" sz="2800" u="sng" dirty="0" smtClean="0"/>
              <a:t>nitrification</a:t>
            </a:r>
            <a:r>
              <a:rPr lang="en-CA" sz="2800" dirty="0" smtClean="0"/>
              <a:t>.</a:t>
            </a:r>
          </a:p>
          <a:p>
            <a:pPr lvl="1"/>
            <a:endParaRPr lang="en-US" altLang="en-US" sz="2800" dirty="0" smtClean="0">
              <a:sym typeface="Wingdings" panose="05000000000000000000" pitchFamily="2" charset="2"/>
            </a:endParaRPr>
          </a:p>
          <a:p>
            <a:pPr marL="365760" lvl="1" indent="0">
              <a:buNone/>
            </a:pPr>
            <a:r>
              <a:rPr lang="en-US" altLang="en-US" sz="2800" dirty="0" smtClean="0">
                <a:sym typeface="Wingdings" panose="05000000000000000000" pitchFamily="2" charset="2"/>
              </a:rPr>
              <a:t>NH</a:t>
            </a:r>
            <a:r>
              <a:rPr lang="en-US" altLang="en-US" sz="2800" baseline="-25000" dirty="0" smtClean="0">
                <a:sym typeface="Wingdings" panose="05000000000000000000" pitchFamily="2" charset="2"/>
              </a:rPr>
              <a:t>4</a:t>
            </a:r>
            <a:r>
              <a:rPr lang="en-US" altLang="en-US" sz="2800" baseline="30000" dirty="0">
                <a:sym typeface="Wingdings" panose="05000000000000000000" pitchFamily="2" charset="2"/>
              </a:rPr>
              <a:t>+ </a:t>
            </a:r>
            <a:r>
              <a:rPr lang="en-US" altLang="en-US" sz="2800" dirty="0" smtClean="0">
                <a:sym typeface="Wingdings" panose="05000000000000000000" pitchFamily="2" charset="2"/>
              </a:rPr>
              <a:t> </a:t>
            </a:r>
            <a:r>
              <a:rPr lang="en-US" altLang="en-US" sz="2800" dirty="0">
                <a:sym typeface="Wingdings" panose="05000000000000000000" pitchFamily="2" charset="2"/>
              </a:rPr>
              <a:t>NO</a:t>
            </a:r>
            <a:r>
              <a:rPr lang="en-US" altLang="en-US" sz="2800" baseline="-25000" dirty="0">
                <a:sym typeface="Wingdings" panose="05000000000000000000" pitchFamily="2" charset="2"/>
              </a:rPr>
              <a:t>2</a:t>
            </a:r>
            <a:r>
              <a:rPr lang="en-US" altLang="en-US" sz="2800" baseline="30000" dirty="0">
                <a:sym typeface="Wingdings" panose="05000000000000000000" pitchFamily="2" charset="2"/>
              </a:rPr>
              <a:t>- </a:t>
            </a:r>
            <a:r>
              <a:rPr lang="en-US" altLang="en-US" sz="2800" dirty="0" smtClean="0">
                <a:sym typeface="Wingdings" panose="05000000000000000000" pitchFamily="2" charset="2"/>
              </a:rPr>
              <a:t> NO</a:t>
            </a:r>
            <a:r>
              <a:rPr lang="en-US" altLang="en-US" sz="2800" baseline="-25000" dirty="0" smtClean="0">
                <a:sym typeface="Wingdings" panose="05000000000000000000" pitchFamily="2" charset="2"/>
              </a:rPr>
              <a:t>3</a:t>
            </a:r>
            <a:r>
              <a:rPr lang="en-US" altLang="en-US" sz="2800" baseline="30000" dirty="0" smtClean="0">
                <a:sym typeface="Wingdings" panose="05000000000000000000" pitchFamily="2" charset="2"/>
              </a:rPr>
              <a:t>-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15</a:t>
            </a:fld>
            <a:endParaRPr lang="en-CA"/>
          </a:p>
        </p:txBody>
      </p:sp>
      <p:pic>
        <p:nvPicPr>
          <p:cNvPr id="7" name="il_fi" descr="http://bioh.wikispaces.com/file/view/36-16-NitrogenCycle-L.gif/31445777/36-16-NitrogenCycle-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60848"/>
            <a:ext cx="4483968" cy="34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75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Nitrogen Cycle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516698"/>
            <a:ext cx="3960440" cy="53413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800" dirty="0" smtClean="0"/>
              <a:t>Following nitrification, bacteria and volcanic eruptions change the soil nitrates into </a:t>
            </a:r>
            <a:r>
              <a:rPr lang="en-US" altLang="en-US" sz="2800" dirty="0" smtClean="0">
                <a:sym typeface="Wingdings" panose="05000000000000000000" pitchFamily="2" charset="2"/>
              </a:rPr>
              <a:t>N</a:t>
            </a:r>
            <a:r>
              <a:rPr lang="en-US" altLang="en-US" sz="2800" baseline="-25000" dirty="0" smtClean="0">
                <a:sym typeface="Wingdings" panose="05000000000000000000" pitchFamily="2" charset="2"/>
              </a:rPr>
              <a:t>2 </a:t>
            </a:r>
            <a:r>
              <a:rPr lang="en-CA" altLang="en-US" sz="2800" dirty="0" smtClean="0">
                <a:sym typeface="Wingdings" panose="05000000000000000000" pitchFamily="2" charset="2"/>
              </a:rPr>
              <a:t>through a process called </a:t>
            </a:r>
            <a:r>
              <a:rPr lang="en-CA" sz="2800" u="sng" dirty="0" smtClean="0"/>
              <a:t>denitrification</a:t>
            </a:r>
            <a:r>
              <a:rPr lang="en-CA" sz="2800" dirty="0" smtClean="0"/>
              <a:t>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CA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800" dirty="0" smtClean="0"/>
              <a:t>Nitrogen </a:t>
            </a:r>
            <a:r>
              <a:rPr lang="en-CA" sz="2800" dirty="0"/>
              <a:t>gas </a:t>
            </a:r>
            <a:r>
              <a:rPr lang="en-CA" sz="2800" dirty="0" smtClean="0"/>
              <a:t>is </a:t>
            </a:r>
            <a:r>
              <a:rPr lang="en-CA" sz="2800" dirty="0"/>
              <a:t>then released to the atmosphere.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altLang="en-US" sz="2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altLang="en-US" sz="2800" dirty="0" smtClean="0"/>
              <a:t>NO</a:t>
            </a:r>
            <a:r>
              <a:rPr lang="en-US" altLang="en-US" sz="2800" baseline="-25000" dirty="0" smtClean="0"/>
              <a:t>3</a:t>
            </a:r>
            <a:r>
              <a:rPr lang="en-US" altLang="en-US" sz="2800" baseline="30000" dirty="0" smtClean="0"/>
              <a:t>-   </a:t>
            </a:r>
            <a:r>
              <a:rPr lang="en-US" altLang="en-US" sz="2800" dirty="0">
                <a:sym typeface="Wingdings" panose="05000000000000000000" pitchFamily="2" charset="2"/>
              </a:rPr>
              <a:t>  N</a:t>
            </a:r>
            <a:r>
              <a:rPr lang="en-US" altLang="en-US" sz="2800" baseline="-25000" dirty="0">
                <a:sym typeface="Wingdings" panose="05000000000000000000" pitchFamily="2" charset="2"/>
              </a:rPr>
              <a:t>2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16</a:t>
            </a:fld>
            <a:endParaRPr lang="en-CA"/>
          </a:p>
        </p:txBody>
      </p:sp>
      <p:pic>
        <p:nvPicPr>
          <p:cNvPr id="7" name="il_fi" descr="http://bioh.wikispaces.com/file/view/36-16-NitrogenCycle-L.gif/31445777/36-16-NitrogenCycle-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60848"/>
            <a:ext cx="4483968" cy="347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42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 Activities &amp; the N Cycle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211960" y="1700808"/>
            <a:ext cx="4824536" cy="504056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800" u="sng" dirty="0"/>
              <a:t>1. </a:t>
            </a:r>
            <a:r>
              <a:rPr lang="en-US" altLang="en-US" sz="2800" u="sng" dirty="0" smtClean="0"/>
              <a:t>Overfertilization</a:t>
            </a:r>
            <a:endParaRPr lang="en-US" altLang="en-US" sz="2800" u="sng" dirty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CA" dirty="0"/>
              <a:t>The use of nitrogen-rich </a:t>
            </a:r>
            <a:r>
              <a:rPr lang="en-CA" u="sng" dirty="0"/>
              <a:t>fertilizers</a:t>
            </a:r>
            <a:r>
              <a:rPr lang="en-CA" dirty="0"/>
              <a:t> </a:t>
            </a:r>
            <a:r>
              <a:rPr lang="en-CA" dirty="0" smtClean="0"/>
              <a:t>and </a:t>
            </a:r>
            <a:r>
              <a:rPr lang="en-CA" u="sng" dirty="0" smtClean="0"/>
              <a:t>manure </a:t>
            </a:r>
            <a:r>
              <a:rPr lang="en-CA" dirty="0" smtClean="0"/>
              <a:t>can </a:t>
            </a:r>
            <a:r>
              <a:rPr lang="en-CA" dirty="0"/>
              <a:t>add </a:t>
            </a:r>
            <a:r>
              <a:rPr lang="en-CA" dirty="0" smtClean="0"/>
              <a:t>nitrogen to nearby water systems.  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CA" dirty="0" smtClean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CA" dirty="0" smtClean="0"/>
              <a:t>The </a:t>
            </a:r>
            <a:r>
              <a:rPr lang="en-CA" dirty="0"/>
              <a:t>build up of nitrogen and other nutrients in water is called </a:t>
            </a:r>
            <a:r>
              <a:rPr lang="en-CA" u="sng" dirty="0"/>
              <a:t>eutrophication</a:t>
            </a:r>
            <a:r>
              <a:rPr lang="en-CA" dirty="0"/>
              <a:t>. </a:t>
            </a:r>
            <a:endParaRPr lang="en-CA" dirty="0" smtClean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CA" dirty="0" smtClean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CA" dirty="0" smtClean="0"/>
              <a:t>The </a:t>
            </a:r>
            <a:r>
              <a:rPr lang="en-CA" dirty="0"/>
              <a:t>result is that algae and weeds grow rapidly.  These can pollute </a:t>
            </a:r>
            <a:r>
              <a:rPr lang="en-CA" dirty="0" smtClean="0"/>
              <a:t>the water.</a:t>
            </a:r>
            <a:endParaRPr lang="en-CA" dirty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altLang="en-US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17</a:t>
            </a:fld>
            <a:endParaRPr lang="en-CA"/>
          </a:p>
        </p:txBody>
      </p:sp>
      <p:pic>
        <p:nvPicPr>
          <p:cNvPr id="7" name="il_fi" descr="http://library.thinkquest.org/C0111040/images/diagrams/eutro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2420888"/>
            <a:ext cx="39452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1030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 Activities &amp; the N Cycle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4824536" cy="504056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en-US" sz="2800" u="sng" dirty="0" smtClean="0"/>
              <a:t>2. Burning Fossil Fuels</a:t>
            </a:r>
            <a:endParaRPr lang="en-US" altLang="en-US" sz="2800" u="sng" dirty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CA" dirty="0" smtClean="0"/>
              <a:t>Burning </a:t>
            </a:r>
            <a:r>
              <a:rPr lang="en-CA" u="sng" dirty="0"/>
              <a:t>fossil fuels</a:t>
            </a:r>
            <a:r>
              <a:rPr lang="en-CA" dirty="0"/>
              <a:t> releases nitrogen into the air.  This nitrogen eventually falls back to Earth and adds more nitrogen to ecosystems</a:t>
            </a:r>
            <a:r>
              <a:rPr lang="en-CA" dirty="0" smtClean="0"/>
              <a:t>.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CA" dirty="0"/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/>
              <a:t>NO &amp; NO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are byproducts 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altLang="en-US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18</a:t>
            </a:fld>
            <a:endParaRPr lang="en-CA"/>
          </a:p>
        </p:txBody>
      </p:sp>
      <p:pic>
        <p:nvPicPr>
          <p:cNvPr id="1026" name="Picture 2" descr="http://t0.gstatic.com/images?q=tbn:ANd9GcTWYLX6nvHEj2d_Z6gtqlZzxJMOart3exk0lObl-TslVrL9cG_at6IY2U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709" y="1988840"/>
            <a:ext cx="41551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24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589566"/>
            <a:ext cx="4244280" cy="5268433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The Earth is a ­­­</a:t>
            </a:r>
            <a:r>
              <a:rPr lang="en-CA" u="sng" dirty="0"/>
              <a:t>closed</a:t>
            </a:r>
            <a:r>
              <a:rPr lang="en-CA" dirty="0"/>
              <a:t> </a:t>
            </a:r>
            <a:r>
              <a:rPr lang="en-CA" dirty="0" smtClean="0"/>
              <a:t>system. 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Energy </a:t>
            </a:r>
            <a:r>
              <a:rPr lang="en-CA" u="sng" dirty="0" smtClean="0"/>
              <a:t>enters</a:t>
            </a:r>
            <a:r>
              <a:rPr lang="en-CA" dirty="0" smtClean="0"/>
              <a:t> and </a:t>
            </a:r>
            <a:r>
              <a:rPr lang="en-CA" u="sng" dirty="0" smtClean="0"/>
              <a:t>leaves</a:t>
            </a:r>
            <a:r>
              <a:rPr lang="en-CA" dirty="0" smtClean="0"/>
              <a:t> via radiation but matter does </a:t>
            </a:r>
            <a:r>
              <a:rPr lang="en-CA" u="sng" dirty="0" smtClean="0"/>
              <a:t>not</a:t>
            </a:r>
            <a:r>
              <a:rPr lang="en-CA" dirty="0" smtClean="0"/>
              <a:t> enter or leave earth.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2</a:t>
            </a:fld>
            <a:endParaRPr lang="en-CA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7"/>
          <a:stretch/>
        </p:blipFill>
        <p:spPr>
          <a:xfrm>
            <a:off x="4716016" y="1916832"/>
            <a:ext cx="4352314" cy="3816424"/>
          </a:xfrm>
        </p:spPr>
      </p:pic>
    </p:spTree>
    <p:extLst>
      <p:ext uri="{BB962C8B-B14F-4D97-AF65-F5344CB8AC3E}">
        <p14:creationId xmlns:p14="http://schemas.microsoft.com/office/powerpoint/2010/main" val="144824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4900" y="1589566"/>
            <a:ext cx="4047579" cy="5007785"/>
          </a:xfrm>
        </p:spPr>
        <p:txBody>
          <a:bodyPr>
            <a:normAutofit/>
          </a:bodyPr>
          <a:lstStyle/>
          <a:p>
            <a:r>
              <a:rPr lang="en-CA" dirty="0"/>
              <a:t> </a:t>
            </a:r>
            <a:r>
              <a:rPr lang="en-CA" dirty="0" smtClean="0"/>
              <a:t>In ecosystems, both energy and matter constantly circulate.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Energy </a:t>
            </a:r>
            <a:r>
              <a:rPr lang="en-CA" u="sng" dirty="0"/>
              <a:t>flows</a:t>
            </a:r>
            <a:r>
              <a:rPr lang="en-CA" dirty="0"/>
              <a:t> through ecosystems while </a:t>
            </a:r>
            <a:r>
              <a:rPr lang="en-CA" dirty="0" smtClean="0"/>
              <a:t>matter </a:t>
            </a:r>
            <a:r>
              <a:rPr lang="en-CA" u="sng" dirty="0" smtClean="0"/>
              <a:t>cycles</a:t>
            </a:r>
            <a:r>
              <a:rPr lang="en-CA" dirty="0" smtClean="0"/>
              <a:t>.</a:t>
            </a:r>
            <a:endParaRPr lang="en-CA" dirty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3</a:t>
            </a:fld>
            <a:endParaRPr lang="en-CA"/>
          </a:p>
        </p:txBody>
      </p:sp>
      <p:pic>
        <p:nvPicPr>
          <p:cNvPr id="28674" name="Picture 2" descr="http://jpkc.nwu.edu.cn/dqswx/Figures/Figure%203.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1" y="1700808"/>
            <a:ext cx="4607349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19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Nutrient Cycles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4101491" cy="500778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 </a:t>
            </a:r>
            <a:r>
              <a:rPr lang="en-CA" u="sng" dirty="0" smtClean="0"/>
              <a:t>nutrient cycle </a:t>
            </a:r>
            <a:r>
              <a:rPr lang="en-CA" dirty="0" smtClean="0"/>
              <a:t>is the movement and exchange of matter throughout an ecosystem.</a:t>
            </a:r>
          </a:p>
          <a:p>
            <a:pPr marL="0" indent="0">
              <a:buNone/>
            </a:pPr>
            <a:r>
              <a:rPr lang="en-CA" dirty="0" smtClean="0"/>
              <a:t> </a:t>
            </a:r>
          </a:p>
          <a:p>
            <a:r>
              <a:rPr lang="en-CA" dirty="0" smtClean="0"/>
              <a:t>A </a:t>
            </a:r>
            <a:r>
              <a:rPr lang="en-CA" u="sng" dirty="0"/>
              <a:t>nutrient</a:t>
            </a:r>
            <a:r>
              <a:rPr lang="en-CA" dirty="0"/>
              <a:t> is any substance needed by an organism for proper growth, repair, and </a:t>
            </a:r>
            <a:r>
              <a:rPr lang="en-CA" dirty="0" smtClean="0"/>
              <a:t>function (i.e. C, N, P, O).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29698" name="Picture 2" descr="http://www.sswm.info/sites/default/files/toolbox/WWW%20PIKECONSERVATION%202010%20Nutrient%20Cycle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91" y="1844824"/>
            <a:ext cx="4202629" cy="382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17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Cycle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141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800" dirty="0" smtClean="0"/>
              <a:t>Carbon </a:t>
            </a:r>
            <a:r>
              <a:rPr lang="en-US" altLang="en-US" sz="2800" dirty="0"/>
              <a:t>is found in all living </a:t>
            </a:r>
            <a:r>
              <a:rPr lang="en-US" altLang="en-US" sz="2800" u="sng" dirty="0"/>
              <a:t>matter</a:t>
            </a:r>
            <a:r>
              <a:rPr lang="en-US" altLang="en-US" sz="2800" dirty="0"/>
              <a:t>. </a:t>
            </a:r>
          </a:p>
          <a:p>
            <a:pPr>
              <a:defRPr/>
            </a:pPr>
            <a:r>
              <a:rPr lang="en-US" altLang="en-US" sz="2800" dirty="0"/>
              <a:t>Places that carbon is found are called </a:t>
            </a:r>
            <a:r>
              <a:rPr lang="en-US" altLang="en-US" sz="2800" u="sng" dirty="0"/>
              <a:t>stores</a:t>
            </a:r>
            <a:r>
              <a:rPr lang="en-US" altLang="en-US" sz="2800" dirty="0"/>
              <a:t> or </a:t>
            </a:r>
            <a:r>
              <a:rPr lang="en-US" altLang="en-US" sz="2800" u="sng" dirty="0" smtClean="0"/>
              <a:t>sinks.</a:t>
            </a:r>
            <a:endParaRPr lang="en-US" altLang="en-US" sz="2800" u="sng" dirty="0"/>
          </a:p>
          <a:p>
            <a:pPr lvl="1">
              <a:buNone/>
              <a:defRPr/>
            </a:pPr>
            <a:endParaRPr lang="en-US" alt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800" b="1" u="sng" dirty="0"/>
              <a:t>Short-term Stores</a:t>
            </a:r>
            <a:r>
              <a:rPr lang="en-US" altLang="en-US" sz="2800" b="1" dirty="0"/>
              <a:t>     		</a:t>
            </a:r>
            <a:r>
              <a:rPr lang="en-US" altLang="en-US" sz="2800" b="1" u="sng" dirty="0" smtClean="0"/>
              <a:t>Long-term </a:t>
            </a:r>
            <a:r>
              <a:rPr lang="en-US" altLang="en-US" sz="2800" b="1" u="sng" dirty="0"/>
              <a:t>Stores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600" dirty="0"/>
              <a:t>living things in water &amp; on land	- underground (oil, gas, 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600" dirty="0"/>
              <a:t>rotting tissue of plants/animals 	   natural gas and coal)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US" altLang="en-US" sz="2600" dirty="0"/>
              <a:t>atmosphere (air)			</a:t>
            </a:r>
            <a:r>
              <a:rPr lang="en-US" altLang="en-US" sz="2600" dirty="0" smtClean="0"/>
              <a:t>- </a:t>
            </a:r>
            <a:r>
              <a:rPr lang="en-US" altLang="en-US" sz="2600" dirty="0"/>
              <a:t>sedimentary rock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600" dirty="0"/>
              <a:t>-   ocean (dissolved in the water) 	</a:t>
            </a:r>
            <a:r>
              <a:rPr lang="en-US" altLang="en-US" sz="2600" dirty="0" smtClean="0"/>
              <a:t>   </a:t>
            </a:r>
            <a:r>
              <a:rPr lang="en-US" altLang="en-US" sz="2600" dirty="0"/>
              <a:t>(limestone)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600" dirty="0"/>
              <a:t>						</a:t>
            </a:r>
            <a:r>
              <a:rPr lang="en-US" altLang="en-US" sz="2600" dirty="0" smtClean="0"/>
              <a:t>-  </a:t>
            </a:r>
            <a:r>
              <a:rPr lang="en-US" altLang="en-US" sz="2600" dirty="0"/>
              <a:t>ocean floor (old shells)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55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Cycle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53439" y="1589566"/>
            <a:ext cx="4699081" cy="507979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CA" sz="3200" dirty="0" smtClean="0"/>
              <a:t>1. Carbon </a:t>
            </a:r>
            <a:r>
              <a:rPr lang="en-CA" sz="3200" dirty="0"/>
              <a:t>moves from the </a:t>
            </a:r>
            <a:r>
              <a:rPr lang="en-CA" sz="3200" u="sng" dirty="0"/>
              <a:t>atmosphere</a:t>
            </a:r>
            <a:r>
              <a:rPr lang="en-CA" sz="3200" dirty="0"/>
              <a:t> to </a:t>
            </a:r>
            <a:r>
              <a:rPr lang="en-CA" sz="3200" u="sng" dirty="0"/>
              <a:t>plants</a:t>
            </a:r>
            <a:r>
              <a:rPr lang="en-CA" sz="3200" dirty="0"/>
              <a:t> and </a:t>
            </a:r>
            <a:r>
              <a:rPr lang="en-CA" sz="3200" u="sng" dirty="0"/>
              <a:t>oceans</a:t>
            </a:r>
            <a:r>
              <a:rPr lang="en-CA" sz="3200" dirty="0"/>
              <a:t>.</a:t>
            </a:r>
          </a:p>
          <a:p>
            <a:pPr lvl="1"/>
            <a:r>
              <a:rPr lang="en-CA" sz="2800" dirty="0"/>
              <a:t>In the atmosphere, carbon is </a:t>
            </a:r>
            <a:r>
              <a:rPr lang="en-CA" sz="2800" dirty="0" smtClean="0"/>
              <a:t>in CO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. </a:t>
            </a:r>
            <a:r>
              <a:rPr lang="en-CA" sz="2800" dirty="0"/>
              <a:t>Through </a:t>
            </a:r>
            <a:r>
              <a:rPr lang="en-CA" sz="2800" u="sng" dirty="0"/>
              <a:t>photosynthesis</a:t>
            </a:r>
            <a:r>
              <a:rPr lang="en-CA" sz="2800" dirty="0"/>
              <a:t>, CO</a:t>
            </a:r>
            <a:r>
              <a:rPr lang="en-CA" sz="2800" baseline="-25000" dirty="0"/>
              <a:t>2 </a:t>
            </a:r>
            <a:r>
              <a:rPr lang="en-CA" sz="2800" dirty="0" smtClean="0"/>
              <a:t>is </a:t>
            </a:r>
            <a:r>
              <a:rPr lang="en-CA" sz="2800" dirty="0"/>
              <a:t>pulled from the air to make plant food. </a:t>
            </a:r>
            <a:endParaRPr lang="en-CA" sz="2800" dirty="0" smtClean="0"/>
          </a:p>
          <a:p>
            <a:pPr marL="45720" indent="0">
              <a:buNone/>
            </a:pPr>
            <a:endParaRPr lang="en-US" altLang="en-US" sz="2800" dirty="0"/>
          </a:p>
          <a:p>
            <a:pPr marL="45720" indent="0">
              <a:buNone/>
            </a:pPr>
            <a:r>
              <a:rPr lang="en-US" altLang="en-US" sz="2300" dirty="0" smtClean="0"/>
              <a:t>CO</a:t>
            </a:r>
            <a:r>
              <a:rPr lang="en-US" altLang="en-US" sz="2300" baseline="-25000" dirty="0" smtClean="0"/>
              <a:t>2</a:t>
            </a:r>
            <a:r>
              <a:rPr lang="en-US" altLang="en-US" sz="2300" dirty="0" smtClean="0"/>
              <a:t> </a:t>
            </a:r>
            <a:r>
              <a:rPr lang="en-US" altLang="en-US" sz="2300" dirty="0"/>
              <a:t>+ H</a:t>
            </a:r>
            <a:r>
              <a:rPr lang="en-US" altLang="en-US" sz="2300" baseline="-25000" dirty="0"/>
              <a:t>2</a:t>
            </a:r>
            <a:r>
              <a:rPr lang="en-US" altLang="en-US" sz="2300" dirty="0"/>
              <a:t>O + </a:t>
            </a:r>
            <a:r>
              <a:rPr lang="en-US" altLang="en-US" sz="2300" dirty="0" smtClean="0">
                <a:solidFill>
                  <a:srgbClr val="FF0000"/>
                </a:solidFill>
              </a:rPr>
              <a:t>SOLAR</a:t>
            </a:r>
            <a:r>
              <a:rPr lang="en-US" altLang="en-US" sz="2300" dirty="0" smtClean="0">
                <a:solidFill>
                  <a:srgbClr val="FF0000"/>
                </a:solidFill>
              </a:rPr>
              <a:t> </a:t>
            </a:r>
            <a:r>
              <a:rPr lang="en-US" altLang="en-US" sz="2300" dirty="0" smtClean="0">
                <a:sym typeface="Wingdings" panose="05000000000000000000" pitchFamily="2" charset="2"/>
              </a:rPr>
              <a:t></a:t>
            </a:r>
            <a:r>
              <a:rPr lang="en-US" altLang="en-US" sz="2300" dirty="0" smtClean="0">
                <a:sym typeface="Symbol" panose="05050102010706020507" pitchFamily="18" charset="2"/>
              </a:rPr>
              <a:t>C</a:t>
            </a:r>
            <a:r>
              <a:rPr lang="en-US" altLang="en-US" sz="2300" baseline="-25000" dirty="0" smtClean="0"/>
              <a:t>6</a:t>
            </a:r>
            <a:r>
              <a:rPr lang="en-US" altLang="en-US" sz="2300" dirty="0" smtClean="0">
                <a:sym typeface="Symbol" panose="05050102010706020507" pitchFamily="18" charset="2"/>
              </a:rPr>
              <a:t>H</a:t>
            </a:r>
            <a:r>
              <a:rPr lang="en-US" altLang="en-US" sz="2300" baseline="-25000" dirty="0" smtClean="0"/>
              <a:t>12</a:t>
            </a:r>
            <a:r>
              <a:rPr lang="en-US" altLang="en-US" sz="2300" dirty="0" smtClean="0">
                <a:sym typeface="Symbol" panose="05050102010706020507" pitchFamily="18" charset="2"/>
              </a:rPr>
              <a:t>O</a:t>
            </a:r>
            <a:r>
              <a:rPr lang="en-US" altLang="en-US" sz="2300" baseline="-25000" dirty="0" smtClean="0"/>
              <a:t>6</a:t>
            </a:r>
            <a:r>
              <a:rPr lang="en-US" altLang="en-US" sz="2300" dirty="0" smtClean="0">
                <a:sym typeface="Symbol" panose="05050102010706020507" pitchFamily="18" charset="2"/>
              </a:rPr>
              <a:t> </a:t>
            </a:r>
            <a:r>
              <a:rPr lang="en-US" altLang="en-US" sz="2300" dirty="0">
                <a:sym typeface="Symbol" panose="05050102010706020507" pitchFamily="18" charset="2"/>
              </a:rPr>
              <a:t>+ O</a:t>
            </a:r>
            <a:r>
              <a:rPr lang="en-US" altLang="en-US" sz="2300" baseline="-25000" dirty="0"/>
              <a:t>2</a:t>
            </a:r>
          </a:p>
          <a:p>
            <a:pPr marL="365760" lvl="1" indent="0">
              <a:lnSpc>
                <a:spcPct val="20000"/>
              </a:lnSpc>
              <a:spcBef>
                <a:spcPts val="0"/>
              </a:spcBef>
              <a:buNone/>
            </a:pPr>
            <a:r>
              <a:rPr lang="en-CA" sz="2800" dirty="0" smtClean="0"/>
              <a:t>		</a:t>
            </a:r>
          </a:p>
          <a:p>
            <a:pPr marL="365760" lvl="1" indent="0">
              <a:lnSpc>
                <a:spcPct val="20000"/>
              </a:lnSpc>
              <a:spcBef>
                <a:spcPts val="0"/>
              </a:spcBef>
              <a:buNone/>
            </a:pPr>
            <a:endParaRPr lang="en-CA" sz="2800" dirty="0">
              <a:solidFill>
                <a:srgbClr val="FF0000"/>
              </a:solidFill>
            </a:endParaRPr>
          </a:p>
          <a:p>
            <a:pPr marL="365760" lvl="1" indent="0">
              <a:lnSpc>
                <a:spcPct val="20000"/>
              </a:lnSpc>
              <a:spcBef>
                <a:spcPts val="0"/>
              </a:spcBef>
              <a:buNone/>
            </a:pPr>
            <a:endParaRPr lang="en-CA" sz="2800" dirty="0" smtClean="0">
              <a:solidFill>
                <a:srgbClr val="FF0000"/>
              </a:solidFill>
            </a:endParaRPr>
          </a:p>
          <a:p>
            <a:pPr marL="365760" lvl="1" indent="0">
              <a:lnSpc>
                <a:spcPct val="20000"/>
              </a:lnSpc>
              <a:spcBef>
                <a:spcPts val="0"/>
              </a:spcBef>
              <a:buNone/>
            </a:pPr>
            <a:endParaRPr lang="en-CA" sz="2800" dirty="0">
              <a:solidFill>
                <a:srgbClr val="FF0000"/>
              </a:solidFill>
            </a:endParaRPr>
          </a:p>
          <a:p>
            <a:pPr marL="365760" lvl="1" indent="0">
              <a:lnSpc>
                <a:spcPct val="20000"/>
              </a:lnSpc>
              <a:spcBef>
                <a:spcPts val="0"/>
              </a:spcBef>
              <a:buNone/>
            </a:pPr>
            <a:r>
              <a:rPr lang="en-CA" sz="2800" dirty="0" smtClean="0">
                <a:solidFill>
                  <a:srgbClr val="FF0000"/>
                </a:solidFill>
              </a:rPr>
              <a:t>               </a:t>
            </a:r>
            <a:r>
              <a:rPr lang="en-CA" sz="2300" dirty="0" smtClean="0">
                <a:solidFill>
                  <a:srgbClr val="FF0000"/>
                </a:solidFill>
              </a:rPr>
              <a:t>NRG</a:t>
            </a:r>
            <a:endParaRPr lang="en-CA" sz="2300" dirty="0"/>
          </a:p>
          <a:p>
            <a:pPr lvl="1"/>
            <a:r>
              <a:rPr lang="en-CA" sz="2800" dirty="0"/>
              <a:t>The </a:t>
            </a:r>
            <a:r>
              <a:rPr lang="en-CA" sz="2800" dirty="0" smtClean="0"/>
              <a:t>oceans soak </a:t>
            </a:r>
            <a:r>
              <a:rPr lang="en-CA" sz="2800" dirty="0"/>
              <a:t>up </a:t>
            </a:r>
            <a:r>
              <a:rPr lang="en-CA" sz="2800" dirty="0" smtClean="0"/>
              <a:t>carbon </a:t>
            </a:r>
            <a:r>
              <a:rPr lang="en-CA" sz="2800" dirty="0"/>
              <a:t>from the atmosphere</a:t>
            </a:r>
            <a:r>
              <a:rPr lang="en-CA" sz="2800" dirty="0" smtClean="0"/>
              <a:t>.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6</a:t>
            </a:fld>
            <a:endParaRPr lang="en-CA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4553439" cy="3541564"/>
          </a:xfrm>
        </p:spPr>
      </p:pic>
    </p:spTree>
    <p:extLst>
      <p:ext uri="{BB962C8B-B14F-4D97-AF65-F5344CB8AC3E}">
        <p14:creationId xmlns:p14="http://schemas.microsoft.com/office/powerpoint/2010/main" val="13750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Cycle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589566"/>
            <a:ext cx="4388296" cy="526843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CA" dirty="0" smtClean="0"/>
              <a:t>2. </a:t>
            </a:r>
            <a:r>
              <a:rPr lang="en-CA" dirty="0"/>
              <a:t>Carbon moves from </a:t>
            </a:r>
            <a:r>
              <a:rPr lang="en-CA" u="sng" dirty="0"/>
              <a:t>plants</a:t>
            </a:r>
            <a:r>
              <a:rPr lang="en-CA" dirty="0"/>
              <a:t> to </a:t>
            </a:r>
            <a:r>
              <a:rPr lang="en-CA" u="sng" dirty="0"/>
              <a:t>animals</a:t>
            </a:r>
            <a:r>
              <a:rPr lang="en-CA" dirty="0"/>
              <a:t>.</a:t>
            </a:r>
          </a:p>
          <a:p>
            <a:pPr lvl="1"/>
            <a:r>
              <a:rPr lang="en-CA" dirty="0"/>
              <a:t>Through </a:t>
            </a:r>
            <a:r>
              <a:rPr lang="en-CA" u="sng" dirty="0"/>
              <a:t>food chains</a:t>
            </a:r>
            <a:r>
              <a:rPr lang="en-CA" dirty="0"/>
              <a:t>, the carbon </a:t>
            </a:r>
            <a:r>
              <a:rPr lang="en-CA" dirty="0" smtClean="0"/>
              <a:t>in </a:t>
            </a:r>
            <a:r>
              <a:rPr lang="en-CA" dirty="0"/>
              <a:t>plants moves to </a:t>
            </a:r>
            <a:r>
              <a:rPr lang="en-CA" dirty="0" smtClean="0"/>
              <a:t>higher level consumers.   </a:t>
            </a:r>
          </a:p>
          <a:p>
            <a:pPr marL="365760" lvl="1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3. Carbon </a:t>
            </a:r>
            <a:r>
              <a:rPr lang="en-CA" dirty="0"/>
              <a:t>moves from plants and animals to the </a:t>
            </a:r>
            <a:r>
              <a:rPr lang="en-CA" u="sng" dirty="0"/>
              <a:t>ground</a:t>
            </a:r>
            <a:r>
              <a:rPr lang="en-CA" dirty="0"/>
              <a:t>.</a:t>
            </a:r>
          </a:p>
          <a:p>
            <a:pPr lvl="1"/>
            <a:r>
              <a:rPr lang="en-CA" dirty="0"/>
              <a:t>When living things die, their bodies, wood and leaves </a:t>
            </a:r>
            <a:r>
              <a:rPr lang="en-CA" u="sng" dirty="0" smtClean="0"/>
              <a:t>decompose</a:t>
            </a:r>
            <a:r>
              <a:rPr lang="en-CA" dirty="0" smtClean="0"/>
              <a:t> </a:t>
            </a:r>
            <a:r>
              <a:rPr lang="en-CA" dirty="0"/>
              <a:t>bringing carbon into the ground. </a:t>
            </a:r>
            <a:endParaRPr lang="en-CA" dirty="0" smtClean="0"/>
          </a:p>
          <a:p>
            <a:pPr lvl="1"/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969" y="2132856"/>
            <a:ext cx="4373252" cy="343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Cycle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83968" y="1589567"/>
            <a:ext cx="4860032" cy="526843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dirty="0" smtClean="0"/>
              <a:t>4</a:t>
            </a:r>
            <a:r>
              <a:rPr lang="en-CA" dirty="0"/>
              <a:t>. Carbon moves from living things to the </a:t>
            </a:r>
            <a:r>
              <a:rPr lang="en-CA" u="sng" dirty="0"/>
              <a:t>atmosphere</a:t>
            </a:r>
            <a:r>
              <a:rPr lang="en-CA" dirty="0"/>
              <a:t>.</a:t>
            </a:r>
          </a:p>
          <a:p>
            <a:pPr lvl="1"/>
            <a:r>
              <a:rPr lang="en-CA" dirty="0" smtClean="0"/>
              <a:t>Through </a:t>
            </a:r>
            <a:r>
              <a:rPr lang="en-CA" u="sng" dirty="0" smtClean="0"/>
              <a:t>cellular respiration</a:t>
            </a:r>
            <a:r>
              <a:rPr lang="en-CA" dirty="0" smtClean="0"/>
              <a:t> (in cells of all living things),  CO</a:t>
            </a:r>
            <a:r>
              <a:rPr lang="en-CA" baseline="-25000" dirty="0" smtClean="0"/>
              <a:t>2 </a:t>
            </a:r>
            <a:r>
              <a:rPr lang="en-CA" dirty="0" smtClean="0"/>
              <a:t>is released to the atmosphere.</a:t>
            </a:r>
          </a:p>
          <a:p>
            <a:pPr marL="45720" indent="0">
              <a:buNone/>
            </a:pPr>
            <a:endParaRPr lang="en-US" altLang="en-US" sz="2700" dirty="0" smtClean="0">
              <a:sym typeface="Symbol" panose="05050102010706020507" pitchFamily="18" charset="2"/>
            </a:endParaRPr>
          </a:p>
          <a:p>
            <a:pPr marL="45720" indent="0">
              <a:buNone/>
            </a:pPr>
            <a:r>
              <a:rPr lang="en-US" altLang="en-US" sz="2200" dirty="0" smtClean="0">
                <a:sym typeface="Symbol" panose="05050102010706020507" pitchFamily="18" charset="2"/>
              </a:rPr>
              <a:t>C</a:t>
            </a:r>
            <a:r>
              <a:rPr lang="en-US" altLang="en-US" sz="2200" baseline="-25000" dirty="0" smtClean="0"/>
              <a:t>6</a:t>
            </a:r>
            <a:r>
              <a:rPr lang="en-US" altLang="en-US" sz="2200" dirty="0" smtClean="0">
                <a:sym typeface="Symbol" panose="05050102010706020507" pitchFamily="18" charset="2"/>
              </a:rPr>
              <a:t>H</a:t>
            </a:r>
            <a:r>
              <a:rPr lang="en-US" altLang="en-US" sz="2200" baseline="-25000" dirty="0" smtClean="0"/>
              <a:t>12</a:t>
            </a:r>
            <a:r>
              <a:rPr lang="en-US" altLang="en-US" sz="2200" dirty="0" smtClean="0">
                <a:sym typeface="Symbol" panose="05050102010706020507" pitchFamily="18" charset="2"/>
              </a:rPr>
              <a:t>O</a:t>
            </a:r>
            <a:r>
              <a:rPr lang="en-US" altLang="en-US" sz="2200" baseline="-25000" dirty="0" smtClean="0"/>
              <a:t>6</a:t>
            </a:r>
            <a:r>
              <a:rPr lang="en-US" altLang="en-US" sz="2200" dirty="0" smtClean="0"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ym typeface="Symbol" panose="05050102010706020507" pitchFamily="18" charset="2"/>
              </a:rPr>
              <a:t>+ </a:t>
            </a:r>
            <a:r>
              <a:rPr lang="en-US" altLang="en-US" sz="2200" dirty="0" smtClean="0">
                <a:sym typeface="Symbol" panose="05050102010706020507" pitchFamily="18" charset="2"/>
              </a:rPr>
              <a:t>O</a:t>
            </a:r>
            <a:r>
              <a:rPr lang="en-US" altLang="en-US" sz="2200" baseline="-25000" dirty="0" smtClean="0">
                <a:sym typeface="Symbol" panose="05050102010706020507" pitchFamily="18" charset="2"/>
              </a:rPr>
              <a:t>2</a:t>
            </a:r>
            <a:r>
              <a:rPr lang="en-US" altLang="en-US" sz="2200" dirty="0" smtClean="0">
                <a:sym typeface="Wingdings" panose="05000000000000000000" pitchFamily="2" charset="2"/>
              </a:rPr>
              <a:t> </a:t>
            </a:r>
            <a:r>
              <a:rPr lang="en-US" altLang="en-US" sz="2200" dirty="0" smtClean="0"/>
              <a:t>CO</a:t>
            </a:r>
            <a:r>
              <a:rPr lang="en-US" altLang="en-US" sz="2200" baseline="-25000" dirty="0" smtClean="0"/>
              <a:t>2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+ H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O </a:t>
            </a:r>
            <a:r>
              <a:rPr lang="en-US" altLang="en-US" sz="2200" dirty="0" smtClean="0"/>
              <a:t>+ </a:t>
            </a:r>
            <a:r>
              <a:rPr lang="en-US" altLang="en-US" sz="2200" dirty="0" smtClean="0">
                <a:solidFill>
                  <a:srgbClr val="FF0000"/>
                </a:solidFill>
              </a:rPr>
              <a:t>ENERGY</a:t>
            </a:r>
            <a:r>
              <a:rPr lang="en-US" altLang="en-US" sz="2200" dirty="0" smtClean="0">
                <a:latin typeface="Jokerman" panose="04090605060D06020702" pitchFamily="82" charset="0"/>
              </a:rPr>
              <a:t> </a:t>
            </a:r>
          </a:p>
          <a:p>
            <a:pPr marL="0" indent="0">
              <a:buNone/>
            </a:pPr>
            <a:endParaRPr lang="en-CA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84" y="2060848"/>
            <a:ext cx="4373252" cy="343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Cycle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07504" y="1589567"/>
            <a:ext cx="4648270" cy="3135578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5. </a:t>
            </a:r>
            <a:r>
              <a:rPr lang="en-CA" dirty="0"/>
              <a:t>Carbon moves from fossil fuels to the </a:t>
            </a:r>
            <a:r>
              <a:rPr lang="en-CA" u="sng" dirty="0" smtClean="0"/>
              <a:t>atmosphere.</a:t>
            </a:r>
            <a:endParaRPr lang="en-CA" dirty="0" smtClean="0"/>
          </a:p>
          <a:p>
            <a:pPr lvl="1"/>
            <a:r>
              <a:rPr lang="en-US" altLang="en-US" dirty="0" smtClean="0"/>
              <a:t>During </a:t>
            </a:r>
            <a:r>
              <a:rPr lang="en-US" altLang="en-US" u="sng" dirty="0" smtClean="0"/>
              <a:t>combustion</a:t>
            </a:r>
            <a:r>
              <a:rPr lang="en-US" altLang="en-US" dirty="0" smtClean="0"/>
              <a:t> (e.g. in factories, vehicles, homes, forest fires, volcanoes), </a:t>
            </a:r>
            <a:r>
              <a:rPr lang="en-CA" dirty="0"/>
              <a:t>carbon quickly enters the atmosphere </a:t>
            </a:r>
            <a:r>
              <a:rPr lang="en-CA" dirty="0" smtClean="0"/>
              <a:t>as</a:t>
            </a:r>
            <a:r>
              <a:rPr lang="en-US" altLang="en-US" dirty="0"/>
              <a:t> </a:t>
            </a:r>
            <a:r>
              <a:rPr lang="en-US" altLang="en-US" dirty="0" smtClean="0"/>
              <a:t>CO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.</a:t>
            </a:r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EBF64BD-1115-4390-8E25-95EF18182E1B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774" y="1565978"/>
            <a:ext cx="4373252" cy="38792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5608611"/>
            <a:ext cx="5474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dirty="0"/>
              <a:t>fossil fuels + O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  </a:t>
            </a:r>
            <a:r>
              <a:rPr lang="en-US" altLang="en-US" sz="2200" dirty="0">
                <a:sym typeface="Wingdings" panose="05000000000000000000" pitchFamily="2" charset="2"/>
              </a:rPr>
              <a:t> </a:t>
            </a:r>
            <a:r>
              <a:rPr lang="en-US" altLang="en-US" sz="2200" dirty="0"/>
              <a:t> CO</a:t>
            </a:r>
            <a:r>
              <a:rPr lang="en-US" altLang="en-US" sz="2200" baseline="-25000" dirty="0"/>
              <a:t>2 </a:t>
            </a:r>
            <a:r>
              <a:rPr lang="en-US" altLang="en-US" sz="2200" dirty="0"/>
              <a:t>+ H</a:t>
            </a:r>
            <a:r>
              <a:rPr lang="en-US" altLang="en-US" sz="2200" baseline="-25000" dirty="0"/>
              <a:t>2</a:t>
            </a:r>
            <a:r>
              <a:rPr lang="en-US" altLang="en-US" sz="2200" dirty="0"/>
              <a:t>O + </a:t>
            </a:r>
            <a:r>
              <a:rPr lang="en-US" altLang="en-US" sz="2200" dirty="0">
                <a:solidFill>
                  <a:srgbClr val="FF0000"/>
                </a:solidFill>
              </a:rPr>
              <a:t>ENERGY</a:t>
            </a:r>
            <a:endParaRPr lang="en-US" alt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2755</TotalTime>
  <Words>756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Jokerman</vt:lpstr>
      <vt:lpstr>Symbol</vt:lpstr>
      <vt:lpstr>Tw Cen MT</vt:lpstr>
      <vt:lpstr>Wingdings</vt:lpstr>
      <vt:lpstr>Wingdings 2</vt:lpstr>
      <vt:lpstr>Median</vt:lpstr>
      <vt:lpstr>Introduction to Nutrient Cycles</vt:lpstr>
      <vt:lpstr>Introduction</vt:lpstr>
      <vt:lpstr>Introduction</vt:lpstr>
      <vt:lpstr>Nutrient Cycles</vt:lpstr>
      <vt:lpstr>Carbon Cycle</vt:lpstr>
      <vt:lpstr>Carbon Cycle</vt:lpstr>
      <vt:lpstr>Carbon Cycle</vt:lpstr>
      <vt:lpstr>Carbon Cycle</vt:lpstr>
      <vt:lpstr>Carbon Cycle</vt:lpstr>
      <vt:lpstr>Human Activities &amp; the C Cycle</vt:lpstr>
      <vt:lpstr>Nitrogen Cycle</vt:lpstr>
      <vt:lpstr>Nitrogen Cycle</vt:lpstr>
      <vt:lpstr>Nitrogen Cycle</vt:lpstr>
      <vt:lpstr>Nitrogen Cycle</vt:lpstr>
      <vt:lpstr>Nitrogen Cycle</vt:lpstr>
      <vt:lpstr>Nitrogen Cycle</vt:lpstr>
      <vt:lpstr>Human Activities &amp; the N Cycle</vt:lpstr>
      <vt:lpstr>Human Activities &amp; the N Cycle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cell</dc:title>
  <dc:creator>User</dc:creator>
  <cp:lastModifiedBy>Sharmagne Meckelborg</cp:lastModifiedBy>
  <cp:revision>156</cp:revision>
  <cp:lastPrinted>2014-11-09T20:34:03Z</cp:lastPrinted>
  <dcterms:created xsi:type="dcterms:W3CDTF">2011-10-16T13:22:20Z</dcterms:created>
  <dcterms:modified xsi:type="dcterms:W3CDTF">2015-10-27T20:00:52Z</dcterms:modified>
</cp:coreProperties>
</file>